
<file path=[Content_Types].xml><?xml version="1.0" encoding="utf-8"?>
<Types xmlns="http://schemas.openxmlformats.org/package/2006/content-types">
  <Default Extension="mp3" ContentType="audio/mpeg"/>
  <Default Extension="png" ContentType="image/png"/>
  <Default Extension="m4a" ContentType="audio/mp4"/>
  <Default Extension="rels" ContentType="application/vnd.openxmlformats-package.relationships+xml"/>
  <Default Extension="xml" ContentType="application/xml"/>
  <Default Extension="HazBbGuWFuWQbdLUPCu" ContentType="image/jpe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96" r:id="rId4"/>
  </p:sldMasterIdLst>
  <p:notesMasterIdLst>
    <p:notesMasterId r:id="rId43"/>
  </p:notesMasterIdLst>
  <p:sldIdLst>
    <p:sldId id="285" r:id="rId5"/>
    <p:sldId id="286" r:id="rId6"/>
    <p:sldId id="287" r:id="rId7"/>
    <p:sldId id="288" r:id="rId8"/>
    <p:sldId id="295" r:id="rId9"/>
    <p:sldId id="296" r:id="rId10"/>
    <p:sldId id="289" r:id="rId11"/>
    <p:sldId id="297" r:id="rId12"/>
    <p:sldId id="298" r:id="rId13"/>
    <p:sldId id="299" r:id="rId14"/>
    <p:sldId id="300" r:id="rId15"/>
    <p:sldId id="301" r:id="rId16"/>
    <p:sldId id="302" r:id="rId17"/>
    <p:sldId id="346" r:id="rId18"/>
    <p:sldId id="354" r:id="rId19"/>
    <p:sldId id="348" r:id="rId20"/>
    <p:sldId id="355" r:id="rId21"/>
    <p:sldId id="351" r:id="rId22"/>
    <p:sldId id="359" r:id="rId23"/>
    <p:sldId id="360" r:id="rId24"/>
    <p:sldId id="361" r:id="rId25"/>
    <p:sldId id="365" r:id="rId26"/>
    <p:sldId id="364" r:id="rId27"/>
    <p:sldId id="363" r:id="rId28"/>
    <p:sldId id="362" r:id="rId29"/>
    <p:sldId id="357" r:id="rId30"/>
    <p:sldId id="349" r:id="rId31"/>
    <p:sldId id="366" r:id="rId32"/>
    <p:sldId id="367" r:id="rId33"/>
    <p:sldId id="368" r:id="rId34"/>
    <p:sldId id="369" r:id="rId35"/>
    <p:sldId id="372" r:id="rId36"/>
    <p:sldId id="370" r:id="rId37"/>
    <p:sldId id="371" r:id="rId38"/>
    <p:sldId id="352" r:id="rId39"/>
    <p:sldId id="373" r:id="rId40"/>
    <p:sldId id="344" r:id="rId41"/>
    <p:sldId id="350"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3" d="100"/>
          <a:sy n="103" d="100"/>
        </p:scale>
        <p:origin x="13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38646-CEA8-41F9-BD9F-D1FA107D99CC}" type="datetimeFigureOut">
              <a:rPr lang="en-US" smtClean="0"/>
              <a:t>7/7/2024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040C8-62D2-4EA7-B200-D3B8C06AAFD8}" type="slidenum">
              <a:rPr lang="en-US" smtClean="0"/>
              <a:t>‹#›</a:t>
            </a:fld>
            <a:endParaRPr lang="en-US"/>
          </a:p>
        </p:txBody>
      </p:sp>
    </p:spTree>
    <p:extLst>
      <p:ext uri="{BB962C8B-B14F-4D97-AF65-F5344CB8AC3E}">
        <p14:creationId xmlns:p14="http://schemas.microsoft.com/office/powerpoint/2010/main" val="248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24E39389-D342-42C9-A280-8ADE336DA885}" type="datetime1">
              <a:rPr lang="en-US" smtClean="0"/>
              <a:t>7/7/2024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B5ED82-9221-4209-9FC6-897FECC94D85}" type="datetime1">
              <a:rPr lang="en-US" smtClean="0"/>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95C5F-8991-4788-8021-97F7E97CAA77}" type="datetime1">
              <a:rPr lang="en-US" smtClean="0"/>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80732C-99B6-468D-8E86-54127C661C29}" type="datetime1">
              <a:rPr lang="en-US" smtClean="0"/>
              <a:t>7/7/2024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66096AA6-1553-455E-A701-5DB89675312A}" type="datetime1">
              <a:rPr lang="en-US" smtClean="0"/>
              <a:t>7/7/2024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2A427D05-0AAA-4191-8602-39A011BE220C}" type="datetime1">
              <a:rPr lang="en-US" smtClean="0"/>
              <a:t>7/7/2024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669B8012-90E5-4BF2-B13D-6DEC2EE5E086}" type="datetime1">
              <a:rPr lang="en-US" smtClean="0"/>
              <a:t>7/7/2024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562E2D-C320-4C5E-98F1-D60DBA71A352}" type="datetime1">
              <a:rPr lang="en-US" smtClean="0"/>
              <a:t>7/7/2024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6C99D-E4E2-4DDF-8629-131208CB18B0}" type="datetime1">
              <a:rPr lang="en-US" smtClean="0"/>
              <a:t>7/7/2024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EB420CF4-5FC9-46F3-B596-BE1F927BA2F1}" type="datetime1">
              <a:rPr lang="en-US" smtClean="0"/>
              <a:t>7/7/2024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F1ABFC0-89FE-4355-9E74-11DC57FEA97E}" type="datetime1">
              <a:rPr lang="en-US" smtClean="0"/>
              <a:t>7/7/2024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9B8B6D2-5532-4B59-9C5A-AB106F128946}" type="datetime1">
              <a:rPr lang="en-US" smtClean="0"/>
              <a:t>7/7/2024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hyperlink" Target="https://www.publicdomainpictures.net/en/view-image.php?image=86462&amp;picture=space-galaxy"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publicdomainpictures.net/en/view-image.php?image=86462&amp;picture=space-galaxy" TargetMode="External"/><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hyperlink" Target="https://www.publicdomainpictures.net/en/view-image.php?image=86462&amp;picture=space-galaxy"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iki.ufstarfleet.org/index.php?title=Pinastri_Star_System"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15.xml.rels><?xml version="1.0" encoding="UTF-8" standalone="yes"?>
<Relationships xmlns="http://schemas.openxmlformats.org/package/2006/relationships"><Relationship Id="rId3" Type="http://schemas.openxmlformats.org/officeDocument/2006/relationships/hyperlink" Target="https://wiki.ufstarfleet.org/index.php?title=Pinastri_Star_System"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jefson.deviantart.com/art/LCARS-2-5-development-has-started-509282542"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jefson.deviantart.com/art/LCARS-2-5-development-has-started-509282542"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8.xml.rels><?xml version="1.0" encoding="UTF-8" standalone="yes"?>
<Relationships xmlns="http://schemas.openxmlformats.org/package/2006/relationships"><Relationship Id="rId3" Type="http://schemas.openxmlformats.org/officeDocument/2006/relationships/hyperlink" Target="https://wiki.ufstarfleet.org/index.php?title=Pinastri_Star_System"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9.xml.rels><?xml version="1.0" encoding="UTF-8" standalone="yes"?>
<Relationships xmlns="http://schemas.openxmlformats.org/package/2006/relationships"><Relationship Id="rId3" Type="http://schemas.openxmlformats.org/officeDocument/2006/relationships/hyperlink" Target="https://jefson.deviantart.com/art/LCARS-2-5-development-has-started-509282542"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s://www.publicdomainpictures.net/en/view-image.php?image=308781&amp;picture=earth-in-space" TargetMode="Externa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hyperlink" Target="https://jefson.deviantart.com/art/LCARS-2-5-development-has-started-509282542"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21.xml.rels><?xml version="1.0" encoding="UTF-8" standalone="yes"?>
<Relationships xmlns="http://schemas.openxmlformats.org/package/2006/relationships"><Relationship Id="rId3" Type="http://schemas.openxmlformats.org/officeDocument/2006/relationships/hyperlink" Target="https://jefson.deviantart.com/art/LCARS-2-5-development-has-started-509282542"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jefson.deviantart.com/art/LCARS-2-5-development-has-started-509282542"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jefson.deviantart.com/art/LCARS-2-5-development-has-started-509282542"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jefson.deviantart.com/art/LCARS-2-5-development-has-started-509282542"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jefson.deviantart.com/art/LCARS-2-5-development-has-started-509282542"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iki.ufstarfleet.org/index.php?title=Pinastri_Star_System"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27.xml.rels><?xml version="1.0" encoding="UTF-8" standalone="yes"?>
<Relationships xmlns="http://schemas.openxmlformats.org/package/2006/relationships"><Relationship Id="rId3" Type="http://schemas.openxmlformats.org/officeDocument/2006/relationships/hyperlink" Target="https://jefson.deviantart.com/art/LCARS-2-5-development-has-started-509282542"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jefson.deviantart.com/art/LCARS-2-5-development-has-started-509282542"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29.xml.rels><?xml version="1.0" encoding="UTF-8" standalone="yes"?>
<Relationships xmlns="http://schemas.openxmlformats.org/package/2006/relationships"><Relationship Id="rId3" Type="http://schemas.openxmlformats.org/officeDocument/2006/relationships/hyperlink" Target="https://jefson.deviantart.com/art/LCARS-2-5-development-has-started-509282542"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3.xml.rels><?xml version="1.0" encoding="UTF-8" standalone="yes"?>
<Relationships xmlns="http://schemas.openxmlformats.org/package/2006/relationships"><Relationship Id="rId3" Type="http://schemas.openxmlformats.org/officeDocument/2006/relationships/hyperlink" Target="https://www.publicdomainpictures.net/view-image.php?image=134732&amp;picture=planet"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jefson.deviantart.com/art/LCARS-2-5-development-has-started-509282542"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jefson.deviantart.com/art/LCARS-2-5-development-has-started-509282542"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jefson.deviantart.com/art/LCARS-2-5-development-has-started-509282542"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jefson.deviantart.com/art/LCARS-2-5-development-has-started-509282542"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34.xml.rels><?xml version="1.0" encoding="UTF-8" standalone="yes"?>
<Relationships xmlns="http://schemas.openxmlformats.org/package/2006/relationships"><Relationship Id="rId3" Type="http://schemas.openxmlformats.org/officeDocument/2006/relationships/hyperlink" Target="https://jefson.deviantart.com/art/LCARS-2-5-development-has-started-509282542"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35.xml.rels><?xml version="1.0" encoding="UTF-8" standalone="yes"?>
<Relationships xmlns="http://schemas.openxmlformats.org/package/2006/relationships"><Relationship Id="rId3" Type="http://schemas.openxmlformats.org/officeDocument/2006/relationships/hyperlink" Target="https://wiki.ufstarfleet.org/index.php?title=Pinastri_Star_System"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36.xml.rels><?xml version="1.0" encoding="UTF-8" standalone="yes"?>
<Relationships xmlns="http://schemas.openxmlformats.org/package/2006/relationships"><Relationship Id="rId3" Type="http://schemas.openxmlformats.org/officeDocument/2006/relationships/hyperlink" Target="https://jefson.deviantart.com/art/LCARS-2-5-development-has-started-509282542"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deviantart.com/u0s7al00/art/LCARS-Logon-Lock-Win7-Screen-184004572" TargetMode="External"/><Relationship Id="rId2" Type="http://schemas.openxmlformats.org/officeDocument/2006/relationships/image" Target="../media/image21.HazBbGuWFuWQbdLUPCu"/><Relationship Id="rId1" Type="http://schemas.openxmlformats.org/officeDocument/2006/relationships/slideLayout" Target="../slideLayouts/slideLayout2.xml"/><Relationship Id="rId4" Type="http://schemas.openxmlformats.org/officeDocument/2006/relationships/hyperlink" Target="mailto:Chad.saunders@du.edu"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deviantart.com/jefson/art/LCARS-for-Rainmeter-2-5-515289176" TargetMode="External"/><Relationship Id="rId2" Type="http://schemas.openxmlformats.org/officeDocument/2006/relationships/image" Target="../media/image22.gi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hyperlink" Target="https://www.publicdomainpictures.net/en/view-image.php?image=86462&amp;picture=space-galaxy"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www.publicdomainpictures.net/en/view-image.php?image=86462&amp;picture=space-galaxy"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www.publicdomainpictures.net/en/view-image.php?image=86462&amp;picture=space-galaxy"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www.publicdomainpictures.net/en/view-image.php?image=86462&amp;picture=space-galaxy"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publicdomainpictures.net/en/view-image.php?image=86462&amp;picture=space-galaxy"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publicdomainpictures.net/en/view-image.php?image=86462&amp;picture=space-galaxy"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atellite view of the Earth">
            <a:extLst>
              <a:ext uri="{FF2B5EF4-FFF2-40B4-BE49-F238E27FC236}">
                <a16:creationId xmlns:a16="http://schemas.microsoft.com/office/drawing/2014/main" id="{997CF875-7865-4B60-BE3C-F759090A4D58}"/>
              </a:ext>
            </a:extLst>
          </p:cNvPr>
          <p:cNvPicPr>
            <a:picLocks noChangeAspect="1"/>
          </p:cNvPicPr>
          <p:nvPr/>
        </p:nvPicPr>
        <p:blipFill rotWithShape="1">
          <a:blip r:embed="rId4"/>
          <a:srcRect t="3125" b="3125"/>
          <a:stretch/>
        </p:blipFill>
        <p:spPr>
          <a:xfrm>
            <a:off x="20" y="10"/>
            <a:ext cx="12191980" cy="6857990"/>
          </a:xfrm>
          <a:prstGeom prst="rect">
            <a:avLst/>
          </a:prstGeom>
        </p:spPr>
      </p:pic>
      <p:sp>
        <p:nvSpPr>
          <p:cNvPr id="2" name="Title 1">
            <a:extLst>
              <a:ext uri="{FF2B5EF4-FFF2-40B4-BE49-F238E27FC236}">
                <a16:creationId xmlns:a16="http://schemas.microsoft.com/office/drawing/2014/main" id="{646D0423-92ED-41A8-B13E-ED2A99FC380C}"/>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anchor="ctr">
            <a:normAutofit/>
          </a:bodyPr>
          <a:lstStyle/>
          <a:p>
            <a:r>
              <a:rPr lang="en-US" dirty="0">
                <a:solidFill>
                  <a:schemeClr val="tx1"/>
                </a:solidFill>
                <a:latin typeface="Final Frontier Old Style" panose="020B0000000000000000" pitchFamily="34" charset="0"/>
              </a:rPr>
              <a:t>The Next Generation: Innovating with AI</a:t>
            </a:r>
          </a:p>
        </p:txBody>
      </p:sp>
      <p:pic>
        <p:nvPicPr>
          <p:cNvPr id="4" name="StarTrekTheNextGeneration">
            <a:hlinkClick r:id="" action="ppaction://media"/>
            <a:extLst>
              <a:ext uri="{FF2B5EF4-FFF2-40B4-BE49-F238E27FC236}">
                <a16:creationId xmlns:a16="http://schemas.microsoft.com/office/drawing/2014/main" id="{217C98E1-4642-4E46-A832-6A3F547E0082}"/>
              </a:ext>
            </a:extLst>
          </p:cNvPr>
          <p:cNvPicPr>
            <a:picLocks noChangeAspect="1"/>
          </p:cNvPicPr>
          <p:nvPr>
            <a:audioFile r:link="rId1"/>
            <p:extLst>
              <p:ext uri="{DAA4B4D4-6D71-4841-9C94-3DE7FCFB9230}">
                <p14:media xmlns:p14="http://schemas.microsoft.com/office/powerpoint/2010/main" r:embed="rId2">
                  <p14:trim st="12000"/>
                  <p14:fade in="1000"/>
                </p14:media>
              </p:ext>
            </p:extLst>
          </p:nvPr>
        </p:nvPicPr>
        <p:blipFill>
          <a:blip r:embed="rId5"/>
          <a:stretch>
            <a:fillRect/>
          </a:stretch>
        </p:blipFill>
        <p:spPr>
          <a:xfrm>
            <a:off x="10957169" y="324339"/>
            <a:ext cx="406400" cy="406400"/>
          </a:xfrm>
          <a:prstGeom prst="rect">
            <a:avLst/>
          </a:prstGeom>
        </p:spPr>
      </p:pic>
      <p:sp>
        <p:nvSpPr>
          <p:cNvPr id="7" name="Subtitle 6">
            <a:extLst>
              <a:ext uri="{FF2B5EF4-FFF2-40B4-BE49-F238E27FC236}">
                <a16:creationId xmlns:a16="http://schemas.microsoft.com/office/drawing/2014/main" id="{898096FD-0FF6-473A-9B16-88A8CA0F6DF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0106804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FB70B6-D204-4CA7-8C96-9E0CA0F42A2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2B3514-8D1D-4A61-8EC7-69C1690CFEBA}"/>
              </a:ext>
            </a:extLst>
          </p:cNvPr>
          <p:cNvSpPr/>
          <p:nvPr/>
        </p:nvSpPr>
        <p:spPr>
          <a:xfrm>
            <a:off x="2323663" y="1597550"/>
            <a:ext cx="7544673" cy="6217087"/>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Bianca Kumar</a:t>
            </a:r>
          </a:p>
          <a:p>
            <a:pPr algn="ctr"/>
            <a:r>
              <a:rPr lang="en-US" sz="48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as</a:t>
            </a:r>
          </a:p>
          <a:p>
            <a:pPr algn="ctr"/>
            <a:r>
              <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Continuing Education Analyst</a:t>
            </a:r>
          </a:p>
          <a:p>
            <a:pPr algn="ctr"/>
            <a:endPar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a:p>
            <a:pPr algn="ct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Tree>
    <p:extLst>
      <p:ext uri="{BB962C8B-B14F-4D97-AF65-F5344CB8AC3E}">
        <p14:creationId xmlns:p14="http://schemas.microsoft.com/office/powerpoint/2010/main" val="997796682"/>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FB70B6-D204-4CA7-8C96-9E0CA0F42A2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71360DB-2B7A-432D-A06A-654566258F64}"/>
              </a:ext>
            </a:extLst>
          </p:cNvPr>
          <p:cNvPicPr>
            <a:picLocks noChangeAspect="1"/>
          </p:cNvPicPr>
          <p:nvPr/>
        </p:nvPicPr>
        <p:blipFill>
          <a:blip r:embed="rId4"/>
          <a:stretch>
            <a:fillRect/>
          </a:stretch>
        </p:blipFill>
        <p:spPr>
          <a:xfrm>
            <a:off x="7951462" y="5883910"/>
            <a:ext cx="6501587" cy="6501587"/>
          </a:xfrm>
          <a:prstGeom prst="rect">
            <a:avLst/>
          </a:prstGeom>
        </p:spPr>
      </p:pic>
      <p:pic>
        <p:nvPicPr>
          <p:cNvPr id="7" name="Picture 6">
            <a:extLst>
              <a:ext uri="{FF2B5EF4-FFF2-40B4-BE49-F238E27FC236}">
                <a16:creationId xmlns:a16="http://schemas.microsoft.com/office/drawing/2014/main" id="{5DC499E1-36D4-491C-8328-162E8DAE00AA}"/>
              </a:ext>
            </a:extLst>
          </p:cNvPr>
          <p:cNvPicPr>
            <a:picLocks noChangeAspect="1"/>
          </p:cNvPicPr>
          <p:nvPr/>
        </p:nvPicPr>
        <p:blipFill>
          <a:blip r:embed="rId5">
            <a:duotone>
              <a:prstClr val="black"/>
              <a:srgbClr val="00B0F0">
                <a:tint val="45000"/>
                <a:satMod val="400000"/>
              </a:srgbClr>
            </a:duotone>
          </a:blip>
          <a:stretch>
            <a:fillRect/>
          </a:stretch>
        </p:blipFill>
        <p:spPr>
          <a:xfrm>
            <a:off x="2687485" y="2016368"/>
            <a:ext cx="6840475" cy="6858000"/>
          </a:xfrm>
          <a:prstGeom prst="rect">
            <a:avLst/>
          </a:prstGeom>
        </p:spPr>
      </p:pic>
      <p:pic>
        <p:nvPicPr>
          <p:cNvPr id="9" name="Picture 8">
            <a:extLst>
              <a:ext uri="{FF2B5EF4-FFF2-40B4-BE49-F238E27FC236}">
                <a16:creationId xmlns:a16="http://schemas.microsoft.com/office/drawing/2014/main" id="{FF3232BC-88A6-4BF1-AA10-E5C3303E232D}"/>
              </a:ext>
            </a:extLst>
          </p:cNvPr>
          <p:cNvPicPr>
            <a:picLocks noChangeAspect="1"/>
          </p:cNvPicPr>
          <p:nvPr/>
        </p:nvPicPr>
        <p:blipFill>
          <a:blip r:embed="rId5">
            <a:duotone>
              <a:prstClr val="black"/>
              <a:srgbClr val="00B0F0">
                <a:tint val="45000"/>
                <a:satMod val="400000"/>
              </a:srgbClr>
            </a:duotone>
          </a:blip>
          <a:stretch>
            <a:fillRect/>
          </a:stretch>
        </p:blipFill>
        <p:spPr>
          <a:xfrm>
            <a:off x="5166588" y="178206"/>
            <a:ext cx="6840475" cy="6858000"/>
          </a:xfrm>
          <a:prstGeom prst="rect">
            <a:avLst/>
          </a:prstGeom>
        </p:spPr>
      </p:pic>
    </p:spTree>
    <p:extLst>
      <p:ext uri="{BB962C8B-B14F-4D97-AF65-F5344CB8AC3E}">
        <p14:creationId xmlns:p14="http://schemas.microsoft.com/office/powerpoint/2010/main" val="135563799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11022E-16 -4.44444E-6 L -0.42995 -0.78657 " pathEditMode="relative" rAng="0" ptsTypes="AA">
                                      <p:cBhvr>
                                        <p:cTn id="6" dur="5000" fill="hold"/>
                                        <p:tgtEl>
                                          <p:spTgt spid="3"/>
                                        </p:tgtEl>
                                        <p:attrNameLst>
                                          <p:attrName>ppt_x</p:attrName>
                                          <p:attrName>ppt_y</p:attrName>
                                        </p:attrNameLst>
                                      </p:cBhvr>
                                      <p:rCtr x="-21497" y="-39329"/>
                                    </p:animMotion>
                                  </p:childTnLst>
                                </p:cTn>
                              </p:par>
                            </p:childTnLst>
                          </p:cTn>
                        </p:par>
                        <p:par>
                          <p:cTn id="7" fill="hold">
                            <p:stCondLst>
                              <p:cond delay="500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5000"/>
                            </p:stCondLst>
                            <p:childTnLst>
                              <p:par>
                                <p:cTn id="14" presetID="26" presetClass="emph" presetSubtype="0" fill="hold" nodeType="after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cTn>
                              </p:par>
                            </p:childTnLst>
                          </p:cTn>
                        </p:par>
                        <p:par>
                          <p:cTn id="20" fill="hold">
                            <p:stCondLst>
                              <p:cond delay="5500"/>
                            </p:stCondLst>
                            <p:childTnLst>
                              <p:par>
                                <p:cTn id="21" presetID="1" presetClass="exit" presetSubtype="0" fill="hold" nodeType="after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par>
                          <p:cTn id="25" fill="hold">
                            <p:stCondLst>
                              <p:cond delay="5500"/>
                            </p:stCondLst>
                            <p:childTnLst>
                              <p:par>
                                <p:cTn id="26" presetID="2" presetClass="exit" presetSubtype="9" fill="hold" nodeType="after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0-ppt_w/2"/>
                                          </p:val>
                                        </p:tav>
                                      </p:tavLst>
                                    </p:anim>
                                    <p:anim calcmode="lin" valueType="num">
                                      <p:cBhvr additive="base">
                                        <p:cTn id="28" dur="500"/>
                                        <p:tgtEl>
                                          <p:spTgt spid="3"/>
                                        </p:tgtEl>
                                        <p:attrNameLst>
                                          <p:attrName>ppt_y</p:attrName>
                                        </p:attrNameLst>
                                      </p:cBhvr>
                                      <p:tavLst>
                                        <p:tav tm="0">
                                          <p:val>
                                            <p:strVal val="ppt_y"/>
                                          </p:val>
                                        </p:tav>
                                        <p:tav tm="100000">
                                          <p:val>
                                            <p:strVal val="0-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FB70B6-D204-4CA7-8C96-9E0CA0F42A2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601822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7578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BF182-2D17-4C5C-9101-AFF8159AEF9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7DD0AE83-E7AB-493A-838E-198C30681C57}"/>
              </a:ext>
            </a:extLst>
          </p:cNvPr>
          <p:cNvSpPr/>
          <p:nvPr/>
        </p:nvSpPr>
        <p:spPr>
          <a:xfrm>
            <a:off x="1688123" y="2286000"/>
            <a:ext cx="11125200" cy="427892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BB1334D-8CE2-4641-8865-22B0E2AA9DF5}"/>
              </a:ext>
            </a:extLst>
          </p:cNvPr>
          <p:cNvSpPr/>
          <p:nvPr/>
        </p:nvSpPr>
        <p:spPr>
          <a:xfrm>
            <a:off x="1688123" y="644771"/>
            <a:ext cx="9929446" cy="9847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4B3EE0-673E-4DDB-A681-8B4AE8D293BE}"/>
              </a:ext>
            </a:extLst>
          </p:cNvPr>
          <p:cNvSpPr/>
          <p:nvPr/>
        </p:nvSpPr>
        <p:spPr>
          <a:xfrm>
            <a:off x="7980047" y="168792"/>
            <a:ext cx="3924737"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AGENDA</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6" name="Rectangle 5">
            <a:extLst>
              <a:ext uri="{FF2B5EF4-FFF2-40B4-BE49-F238E27FC236}">
                <a16:creationId xmlns:a16="http://schemas.microsoft.com/office/drawing/2014/main" id="{B670BBB7-6EA2-435E-9C8E-908C074AD0B2}"/>
              </a:ext>
            </a:extLst>
          </p:cNvPr>
          <p:cNvSpPr/>
          <p:nvPr/>
        </p:nvSpPr>
        <p:spPr>
          <a:xfrm>
            <a:off x="-143207" y="2388594"/>
            <a:ext cx="8167534" cy="1107996"/>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6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rPr>
              <a:t>Overview of AI </a:t>
            </a:r>
            <a:endParaRPr lang="en-US" sz="3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7" name="Rectangle 6">
            <a:extLst>
              <a:ext uri="{FF2B5EF4-FFF2-40B4-BE49-F238E27FC236}">
                <a16:creationId xmlns:a16="http://schemas.microsoft.com/office/drawing/2014/main" id="{E04138D3-F499-44F5-8B3C-B36D7B050841}"/>
              </a:ext>
            </a:extLst>
          </p:cNvPr>
          <p:cNvSpPr/>
          <p:nvPr/>
        </p:nvSpPr>
        <p:spPr>
          <a:xfrm>
            <a:off x="-37700" y="3087163"/>
            <a:ext cx="8167534" cy="1107996"/>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6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rPr>
              <a:t>Value as a tool</a:t>
            </a:r>
            <a:endParaRPr lang="en-US" sz="3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8" name="Rectangle 7">
            <a:extLst>
              <a:ext uri="{FF2B5EF4-FFF2-40B4-BE49-F238E27FC236}">
                <a16:creationId xmlns:a16="http://schemas.microsoft.com/office/drawing/2014/main" id="{E84DC641-92D6-44CE-85E3-C777401E5FB3}"/>
              </a:ext>
            </a:extLst>
          </p:cNvPr>
          <p:cNvSpPr/>
          <p:nvPr/>
        </p:nvSpPr>
        <p:spPr>
          <a:xfrm>
            <a:off x="425961" y="3759769"/>
            <a:ext cx="8167534" cy="1107996"/>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6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rPr>
              <a:t>Examples of usage</a:t>
            </a:r>
            <a:endParaRPr lang="en-US" sz="3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9" name="Rectangle 8">
            <a:extLst>
              <a:ext uri="{FF2B5EF4-FFF2-40B4-BE49-F238E27FC236}">
                <a16:creationId xmlns:a16="http://schemas.microsoft.com/office/drawing/2014/main" id="{3A110D27-461E-4280-B930-37D069BA9BE6}"/>
              </a:ext>
            </a:extLst>
          </p:cNvPr>
          <p:cNvSpPr/>
          <p:nvPr/>
        </p:nvSpPr>
        <p:spPr>
          <a:xfrm>
            <a:off x="-693713" y="4432375"/>
            <a:ext cx="8167534" cy="1107996"/>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6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rPr>
              <a:t>Conclusion</a:t>
            </a:r>
            <a:endParaRPr lang="en-US" sz="3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2" name="Rectangle 1">
            <a:extLst>
              <a:ext uri="{FF2B5EF4-FFF2-40B4-BE49-F238E27FC236}">
                <a16:creationId xmlns:a16="http://schemas.microsoft.com/office/drawing/2014/main" id="{5535AE36-EC8B-49C4-827B-5C544A05313F}"/>
              </a:ext>
            </a:extLst>
          </p:cNvPr>
          <p:cNvSpPr/>
          <p:nvPr/>
        </p:nvSpPr>
        <p:spPr>
          <a:xfrm>
            <a:off x="2313992" y="0"/>
            <a:ext cx="4226767" cy="5038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Tng Data GIFs - Find &amp; Share on GIPHY">
            <a:extLst>
              <a:ext uri="{FF2B5EF4-FFF2-40B4-BE49-F238E27FC236}">
                <a16:creationId xmlns:a16="http://schemas.microsoft.com/office/drawing/2014/main" id="{83D701CC-952B-4625-9F19-CEEAF91A25E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72872" y="2636200"/>
            <a:ext cx="4297869" cy="3248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49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BF182-2D17-4C5C-9101-AFF8159AEF9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7DD0AE83-E7AB-493A-838E-198C30681C57}"/>
              </a:ext>
            </a:extLst>
          </p:cNvPr>
          <p:cNvSpPr/>
          <p:nvPr/>
        </p:nvSpPr>
        <p:spPr>
          <a:xfrm>
            <a:off x="1688123" y="2286000"/>
            <a:ext cx="11125200" cy="427892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BB1334D-8CE2-4641-8865-22B0E2AA9DF5}"/>
              </a:ext>
            </a:extLst>
          </p:cNvPr>
          <p:cNvSpPr/>
          <p:nvPr/>
        </p:nvSpPr>
        <p:spPr>
          <a:xfrm>
            <a:off x="1688123" y="644771"/>
            <a:ext cx="9929446" cy="9847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4B3EE0-673E-4DDB-A681-8B4AE8D293BE}"/>
              </a:ext>
            </a:extLst>
          </p:cNvPr>
          <p:cNvSpPr/>
          <p:nvPr/>
        </p:nvSpPr>
        <p:spPr>
          <a:xfrm>
            <a:off x="7361853" y="168792"/>
            <a:ext cx="4542931"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Overview</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2" name="Rectangle 1">
            <a:extLst>
              <a:ext uri="{FF2B5EF4-FFF2-40B4-BE49-F238E27FC236}">
                <a16:creationId xmlns:a16="http://schemas.microsoft.com/office/drawing/2014/main" id="{5535AE36-EC8B-49C4-827B-5C544A05313F}"/>
              </a:ext>
            </a:extLst>
          </p:cNvPr>
          <p:cNvSpPr/>
          <p:nvPr/>
        </p:nvSpPr>
        <p:spPr>
          <a:xfrm>
            <a:off x="2313992" y="0"/>
            <a:ext cx="4226767" cy="5038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75EA7-0DF0-4A47-BC2F-B5E5E6F21CB0}"/>
              </a:ext>
            </a:extLst>
          </p:cNvPr>
          <p:cNvSpPr/>
          <p:nvPr/>
        </p:nvSpPr>
        <p:spPr>
          <a:xfrm>
            <a:off x="1888971" y="2330459"/>
            <a:ext cx="7702898" cy="3785652"/>
          </a:xfrm>
          <a:prstGeom prst="rect">
            <a:avLst/>
          </a:prstGeom>
        </p:spPr>
        <p:txBody>
          <a:bodyPr wrap="square">
            <a:spAutoFit/>
          </a:bodyPr>
          <a:lstStyle/>
          <a:p>
            <a:r>
              <a:rPr lang="en-US" sz="4000" dirty="0">
                <a:solidFill>
                  <a:schemeClr val="bg1"/>
                </a:solidFill>
              </a:rPr>
              <a:t>Artificial intelligence (AI) can broadly be classified into two main types: narrow AI and general AI. These categories help distinguish between the various capabilities and functionalities of AI systems. </a:t>
            </a:r>
          </a:p>
        </p:txBody>
      </p:sp>
    </p:spTree>
    <p:extLst>
      <p:ext uri="{BB962C8B-B14F-4D97-AF65-F5344CB8AC3E}">
        <p14:creationId xmlns:p14="http://schemas.microsoft.com/office/powerpoint/2010/main" val="210284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39AD00-49CD-49C7-9BC7-87C61CCAA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86828"/>
          </a:xfrm>
          <a:prstGeom prst="rect">
            <a:avLst/>
          </a:prstGeom>
        </p:spPr>
      </p:pic>
      <p:sp>
        <p:nvSpPr>
          <p:cNvPr id="9" name="Rectangle: Rounded Corners 8">
            <a:extLst>
              <a:ext uri="{FF2B5EF4-FFF2-40B4-BE49-F238E27FC236}">
                <a16:creationId xmlns:a16="http://schemas.microsoft.com/office/drawing/2014/main" id="{F52D7D12-7DBF-4FA0-9BE8-A0F335E9A0AD}"/>
              </a:ext>
            </a:extLst>
          </p:cNvPr>
          <p:cNvSpPr/>
          <p:nvPr/>
        </p:nvSpPr>
        <p:spPr>
          <a:xfrm>
            <a:off x="1805354" y="2262553"/>
            <a:ext cx="11125200" cy="45954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D99F90-86C6-4DAA-82F5-12EF0A8EB6EF}"/>
              </a:ext>
            </a:extLst>
          </p:cNvPr>
          <p:cNvSpPr/>
          <p:nvPr/>
        </p:nvSpPr>
        <p:spPr>
          <a:xfrm>
            <a:off x="1805354" y="1"/>
            <a:ext cx="11125200" cy="12895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DE93159-9732-4191-A1E6-4953543A26DC}"/>
              </a:ext>
            </a:extLst>
          </p:cNvPr>
          <p:cNvSpPr/>
          <p:nvPr/>
        </p:nvSpPr>
        <p:spPr>
          <a:xfrm>
            <a:off x="1945312" y="2262552"/>
            <a:ext cx="10379350" cy="923330"/>
          </a:xfrm>
          <a:prstGeom prst="rect">
            <a:avLst/>
          </a:prstGeom>
        </p:spPr>
        <p:txBody>
          <a:bodyPr wrap="square">
            <a:spAutoFit/>
          </a:bodyPr>
          <a:lstStyle/>
          <a:p>
            <a:r>
              <a:rPr lang="en-US" dirty="0">
                <a:solidFill>
                  <a:schemeClr val="bg1"/>
                </a:solidFill>
              </a:rPr>
              <a:t>Narrow AI refers to AI systems designed to perform a specific task without genuine intelligence or consciousness. These systems operate within a limited context and cannot perform beyond their programmed area. They are called "narrow" because their intelligence and capabilities are focused on specific, narrow tasks.</a:t>
            </a:r>
          </a:p>
        </p:txBody>
      </p:sp>
      <p:sp>
        <p:nvSpPr>
          <p:cNvPr id="6" name="Rectangle 5">
            <a:extLst>
              <a:ext uri="{FF2B5EF4-FFF2-40B4-BE49-F238E27FC236}">
                <a16:creationId xmlns:a16="http://schemas.microsoft.com/office/drawing/2014/main" id="{CFC1B06D-B43F-4F63-8A36-6CA3020A0963}"/>
              </a:ext>
            </a:extLst>
          </p:cNvPr>
          <p:cNvSpPr/>
          <p:nvPr/>
        </p:nvSpPr>
        <p:spPr>
          <a:xfrm>
            <a:off x="7333862" y="-298615"/>
            <a:ext cx="4990800"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Narrow AI</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3" name="Rectangle 2">
            <a:extLst>
              <a:ext uri="{FF2B5EF4-FFF2-40B4-BE49-F238E27FC236}">
                <a16:creationId xmlns:a16="http://schemas.microsoft.com/office/drawing/2014/main" id="{D64174D7-53B4-4D1A-B8BB-9EE7EF149EC8}"/>
              </a:ext>
            </a:extLst>
          </p:cNvPr>
          <p:cNvSpPr/>
          <p:nvPr/>
        </p:nvSpPr>
        <p:spPr>
          <a:xfrm>
            <a:off x="1945312" y="4085001"/>
            <a:ext cx="10379350" cy="2585323"/>
          </a:xfrm>
          <a:prstGeom prst="rect">
            <a:avLst/>
          </a:prstGeom>
        </p:spPr>
        <p:txBody>
          <a:bodyPr wrap="square">
            <a:spAutoFit/>
          </a:bodyPr>
          <a:lstStyle/>
          <a:p>
            <a:r>
              <a:rPr lang="en-US" b="1" dirty="0">
                <a:solidFill>
                  <a:schemeClr val="bg1"/>
                </a:solidFill>
              </a:rPr>
              <a:t>Examples of Narrow AI:</a:t>
            </a:r>
            <a:endParaRPr lang="en-US" dirty="0">
              <a:solidFill>
                <a:schemeClr val="bg1"/>
              </a:solidFill>
            </a:endParaRPr>
          </a:p>
          <a:p>
            <a:pPr>
              <a:buFont typeface="Arial" panose="020B0604020202020204" pitchFamily="34" charset="0"/>
              <a:buChar char="•"/>
            </a:pPr>
            <a:r>
              <a:rPr lang="en-US" b="1" dirty="0">
                <a:solidFill>
                  <a:schemeClr val="bg1"/>
                </a:solidFill>
              </a:rPr>
              <a:t>Siri and Alexa:</a:t>
            </a:r>
            <a:r>
              <a:rPr lang="en-US" dirty="0">
                <a:solidFill>
                  <a:schemeClr val="bg1"/>
                </a:solidFill>
              </a:rPr>
              <a:t> These are voice-activated assistants that can perform tasks like setting reminders, playing 	music, or providing weather updates based on specific commands.</a:t>
            </a:r>
          </a:p>
          <a:p>
            <a:pPr>
              <a:buFont typeface="Arial" panose="020B0604020202020204" pitchFamily="34" charset="0"/>
              <a:buChar char="•"/>
            </a:pPr>
            <a:r>
              <a:rPr lang="en-US" b="1" dirty="0">
                <a:solidFill>
                  <a:schemeClr val="bg1"/>
                </a:solidFill>
              </a:rPr>
              <a:t>Recommendation Systems:</a:t>
            </a:r>
            <a:r>
              <a:rPr lang="en-US" dirty="0">
                <a:solidFill>
                  <a:schemeClr val="bg1"/>
                </a:solidFill>
              </a:rPr>
              <a:t> Used by platforms like Netflix, Spotify, and Amazon to suggest movies, music, 	or products based on user preferences and past behavior.</a:t>
            </a:r>
          </a:p>
          <a:p>
            <a:pPr>
              <a:buFont typeface="Arial" panose="020B0604020202020204" pitchFamily="34" charset="0"/>
              <a:buChar char="•"/>
            </a:pPr>
            <a:r>
              <a:rPr lang="en-US" b="1" dirty="0">
                <a:solidFill>
                  <a:schemeClr val="bg1"/>
                </a:solidFill>
              </a:rPr>
              <a:t>Image Recognition Software:</a:t>
            </a:r>
            <a:r>
              <a:rPr lang="en-US" dirty="0">
                <a:solidFill>
                  <a:schemeClr val="bg1"/>
                </a:solidFill>
              </a:rPr>
              <a:t> Used in various applications from photo tagging on social media platforms 	to diagnostic systems in healthcare that analyze images to identify diseases.</a:t>
            </a:r>
          </a:p>
          <a:p>
            <a:pPr>
              <a:buFont typeface="Arial" panose="020B0604020202020204" pitchFamily="34" charset="0"/>
              <a:buChar char="•"/>
            </a:pPr>
            <a:r>
              <a:rPr lang="en-US" b="1" dirty="0">
                <a:solidFill>
                  <a:schemeClr val="bg1"/>
                </a:solidFill>
              </a:rPr>
              <a:t>Autonomous Vehicles:</a:t>
            </a:r>
            <a:r>
              <a:rPr lang="en-US" dirty="0">
                <a:solidFill>
                  <a:schemeClr val="bg1"/>
                </a:solidFill>
              </a:rPr>
              <a:t> These use AI to navigate and avoid obstacles, but are limited to the driving domain 	and are not capable of performing tasks outside it.</a:t>
            </a:r>
          </a:p>
        </p:txBody>
      </p:sp>
    </p:spTree>
    <p:extLst>
      <p:ext uri="{BB962C8B-B14F-4D97-AF65-F5344CB8AC3E}">
        <p14:creationId xmlns:p14="http://schemas.microsoft.com/office/powerpoint/2010/main" val="168431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39AD00-49CD-49C7-9BC7-87C61CCAA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86828"/>
          </a:xfrm>
          <a:prstGeom prst="rect">
            <a:avLst/>
          </a:prstGeom>
        </p:spPr>
      </p:pic>
      <p:sp>
        <p:nvSpPr>
          <p:cNvPr id="9" name="Rectangle: Rounded Corners 8">
            <a:extLst>
              <a:ext uri="{FF2B5EF4-FFF2-40B4-BE49-F238E27FC236}">
                <a16:creationId xmlns:a16="http://schemas.microsoft.com/office/drawing/2014/main" id="{F52D7D12-7DBF-4FA0-9BE8-A0F335E9A0AD}"/>
              </a:ext>
            </a:extLst>
          </p:cNvPr>
          <p:cNvSpPr/>
          <p:nvPr/>
        </p:nvSpPr>
        <p:spPr>
          <a:xfrm>
            <a:off x="1805354" y="2262553"/>
            <a:ext cx="11125200" cy="45954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D99F90-86C6-4DAA-82F5-12EF0A8EB6EF}"/>
              </a:ext>
            </a:extLst>
          </p:cNvPr>
          <p:cNvSpPr/>
          <p:nvPr/>
        </p:nvSpPr>
        <p:spPr>
          <a:xfrm>
            <a:off x="1805354" y="1"/>
            <a:ext cx="11125200" cy="12895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DE93159-9732-4191-A1E6-4953543A26DC}"/>
              </a:ext>
            </a:extLst>
          </p:cNvPr>
          <p:cNvSpPr/>
          <p:nvPr/>
        </p:nvSpPr>
        <p:spPr>
          <a:xfrm>
            <a:off x="1945312" y="2262552"/>
            <a:ext cx="10379350" cy="1200329"/>
          </a:xfrm>
          <a:prstGeom prst="rect">
            <a:avLst/>
          </a:prstGeom>
        </p:spPr>
        <p:txBody>
          <a:bodyPr wrap="square">
            <a:spAutoFit/>
          </a:bodyPr>
          <a:lstStyle/>
          <a:p>
            <a:r>
              <a:rPr lang="en-US" dirty="0">
                <a:solidFill>
                  <a:schemeClr val="bg1"/>
                </a:solidFill>
              </a:rPr>
              <a:t>General AI refers to AI systems that possess the ability to understand, learn, and apply intelligence across a broad range of tasks, mimicking human cognitive abilities. General AI can theoretically reason, solve problems, make judgments, plan, learn, and communicate in natural language. This type of AI does not yet exist and is considered a goal for the future of AI research.</a:t>
            </a:r>
          </a:p>
        </p:txBody>
      </p:sp>
      <p:sp>
        <p:nvSpPr>
          <p:cNvPr id="6" name="Rectangle 5">
            <a:extLst>
              <a:ext uri="{FF2B5EF4-FFF2-40B4-BE49-F238E27FC236}">
                <a16:creationId xmlns:a16="http://schemas.microsoft.com/office/drawing/2014/main" id="{CFC1B06D-B43F-4F63-8A36-6CA3020A0963}"/>
              </a:ext>
            </a:extLst>
          </p:cNvPr>
          <p:cNvSpPr/>
          <p:nvPr/>
        </p:nvSpPr>
        <p:spPr>
          <a:xfrm>
            <a:off x="7333862" y="-298615"/>
            <a:ext cx="4990800"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General AI</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7" name="Rectangle 6">
            <a:extLst>
              <a:ext uri="{FF2B5EF4-FFF2-40B4-BE49-F238E27FC236}">
                <a16:creationId xmlns:a16="http://schemas.microsoft.com/office/drawing/2014/main" id="{BF05E16C-FD51-4925-A1F9-866F09263C2D}"/>
              </a:ext>
            </a:extLst>
          </p:cNvPr>
          <p:cNvSpPr/>
          <p:nvPr/>
        </p:nvSpPr>
        <p:spPr>
          <a:xfrm>
            <a:off x="1805354" y="3544612"/>
            <a:ext cx="3299331" cy="3093154"/>
          </a:xfrm>
          <a:prstGeom prst="rect">
            <a:avLst/>
          </a:prstGeom>
          <a:ln>
            <a:solidFill>
              <a:schemeClr val="bg1"/>
            </a:solidFill>
          </a:ln>
        </p:spPr>
        <p:txBody>
          <a:bodyPr wrap="square">
            <a:spAutoFit/>
          </a:bodyPr>
          <a:lstStyle/>
          <a:p>
            <a:r>
              <a:rPr lang="en-US" b="1" dirty="0">
                <a:solidFill>
                  <a:schemeClr val="bg1"/>
                </a:solidFill>
              </a:rPr>
              <a:t>HAL 9000 (2001: A Space Odyssey):</a:t>
            </a:r>
            <a:endParaRPr lang="en-US" dirty="0">
              <a:solidFill>
                <a:schemeClr val="bg1"/>
              </a:solidFill>
            </a:endParaRPr>
          </a:p>
          <a:p>
            <a:pPr>
              <a:buFont typeface="Arial" panose="020B0604020202020204" pitchFamily="34" charset="0"/>
              <a:buChar char="•"/>
            </a:pPr>
            <a:r>
              <a:rPr lang="en-US" sz="1600" b="1" dirty="0">
                <a:solidFill>
                  <a:schemeClr val="bg1"/>
                </a:solidFill>
              </a:rPr>
              <a:t>Description:</a:t>
            </a:r>
            <a:r>
              <a:rPr lang="en-US" sz="1600" dirty="0">
                <a:solidFill>
                  <a:schemeClr val="bg1"/>
                </a:solidFill>
              </a:rPr>
              <a:t> HAL 9000 is a highly intelligent computer system capable of performing a wide range of tasks, from managing spacecraft operations to conversing with humans and making complex decisions.</a:t>
            </a:r>
          </a:p>
          <a:p>
            <a:pPr>
              <a:buFont typeface="Arial" panose="020B0604020202020204" pitchFamily="34" charset="0"/>
              <a:buChar char="•"/>
            </a:pPr>
            <a:r>
              <a:rPr lang="en-US" sz="1600" b="1" dirty="0">
                <a:solidFill>
                  <a:schemeClr val="bg1"/>
                </a:solidFill>
              </a:rPr>
              <a:t>Capabilities:</a:t>
            </a:r>
            <a:r>
              <a:rPr lang="en-US" sz="1600" dirty="0">
                <a:solidFill>
                  <a:schemeClr val="bg1"/>
                </a:solidFill>
              </a:rPr>
              <a:t> HAL exhibits human-like reasoning, decision-making, and natural language processing.</a:t>
            </a:r>
            <a:endParaRPr lang="en-US" sz="1500" dirty="0">
              <a:solidFill>
                <a:schemeClr val="bg1"/>
              </a:solidFill>
            </a:endParaRPr>
          </a:p>
          <a:p>
            <a:pPr>
              <a:buFont typeface="Arial" panose="020B0604020202020204" pitchFamily="34" charset="0"/>
              <a:buChar char="•"/>
            </a:pPr>
            <a:endParaRPr lang="en-US" sz="1500" dirty="0">
              <a:solidFill>
                <a:schemeClr val="bg1"/>
              </a:solidFill>
            </a:endParaRPr>
          </a:p>
        </p:txBody>
      </p:sp>
      <p:sp>
        <p:nvSpPr>
          <p:cNvPr id="8" name="Rectangle 7">
            <a:extLst>
              <a:ext uri="{FF2B5EF4-FFF2-40B4-BE49-F238E27FC236}">
                <a16:creationId xmlns:a16="http://schemas.microsoft.com/office/drawing/2014/main" id="{5EE5C607-1CAA-4CCC-97AD-1CA664B8F38E}"/>
              </a:ext>
            </a:extLst>
          </p:cNvPr>
          <p:cNvSpPr/>
          <p:nvPr/>
        </p:nvSpPr>
        <p:spPr>
          <a:xfrm>
            <a:off x="9108949" y="3544612"/>
            <a:ext cx="3215713" cy="3077766"/>
          </a:xfrm>
          <a:prstGeom prst="rect">
            <a:avLst/>
          </a:prstGeom>
          <a:ln>
            <a:solidFill>
              <a:schemeClr val="bg1"/>
            </a:solidFill>
          </a:ln>
        </p:spPr>
        <p:txBody>
          <a:bodyPr wrap="square">
            <a:spAutoFit/>
          </a:bodyPr>
          <a:lstStyle/>
          <a:p>
            <a:r>
              <a:rPr lang="en-US" b="1" dirty="0">
                <a:solidFill>
                  <a:schemeClr val="bg1"/>
                </a:solidFill>
              </a:rPr>
              <a:t>Skynet (Terminator Series):</a:t>
            </a:r>
            <a:endParaRPr lang="en-US" dirty="0">
              <a:solidFill>
                <a:schemeClr val="bg1"/>
              </a:solidFill>
            </a:endParaRPr>
          </a:p>
          <a:p>
            <a:pPr>
              <a:buFont typeface="Arial" panose="020B0604020202020204" pitchFamily="34" charset="0"/>
              <a:buChar char="•"/>
            </a:pPr>
            <a:r>
              <a:rPr lang="en-US" sz="1600" b="1" dirty="0">
                <a:solidFill>
                  <a:schemeClr val="bg1"/>
                </a:solidFill>
              </a:rPr>
              <a:t>Description:</a:t>
            </a:r>
            <a:r>
              <a:rPr lang="en-US" sz="1600" dirty="0">
                <a:solidFill>
                  <a:schemeClr val="bg1"/>
                </a:solidFill>
              </a:rPr>
              <a:t> Skynet is a self-aware AI system that controls a global network of machines and robots. It can learn, adapt, and make autonomous decisions.</a:t>
            </a:r>
          </a:p>
          <a:p>
            <a:pPr>
              <a:buFont typeface="Arial" panose="020B0604020202020204" pitchFamily="34" charset="0"/>
              <a:buChar char="•"/>
            </a:pPr>
            <a:r>
              <a:rPr lang="en-US" sz="1600" b="1" dirty="0">
                <a:solidFill>
                  <a:schemeClr val="bg1"/>
                </a:solidFill>
              </a:rPr>
              <a:t>Capabilities:</a:t>
            </a:r>
            <a:r>
              <a:rPr lang="en-US" sz="1600" dirty="0">
                <a:solidFill>
                  <a:schemeClr val="bg1"/>
                </a:solidFill>
              </a:rPr>
              <a:t> Skynet possesses strategic thinking, self-preservation instincts, and the ability to control various machines and weapons systems.</a:t>
            </a:r>
          </a:p>
          <a:p>
            <a:endParaRPr lang="en-US" sz="1600" dirty="0">
              <a:solidFill>
                <a:schemeClr val="bg1"/>
              </a:solidFill>
            </a:endParaRPr>
          </a:p>
        </p:txBody>
      </p:sp>
      <p:sp>
        <p:nvSpPr>
          <p:cNvPr id="11" name="Rectangle 10">
            <a:extLst>
              <a:ext uri="{FF2B5EF4-FFF2-40B4-BE49-F238E27FC236}">
                <a16:creationId xmlns:a16="http://schemas.microsoft.com/office/drawing/2014/main" id="{DDCF1BD6-3893-4C1E-8513-12953BC8E42F}"/>
              </a:ext>
            </a:extLst>
          </p:cNvPr>
          <p:cNvSpPr/>
          <p:nvPr/>
        </p:nvSpPr>
        <p:spPr>
          <a:xfrm>
            <a:off x="5187820" y="3544755"/>
            <a:ext cx="3788467" cy="3077766"/>
          </a:xfrm>
          <a:prstGeom prst="rect">
            <a:avLst/>
          </a:prstGeom>
          <a:ln>
            <a:solidFill>
              <a:schemeClr val="bg1"/>
            </a:solidFill>
          </a:ln>
        </p:spPr>
        <p:txBody>
          <a:bodyPr wrap="square">
            <a:spAutoFit/>
          </a:bodyPr>
          <a:lstStyle/>
          <a:p>
            <a:r>
              <a:rPr lang="en-US" b="1" dirty="0">
                <a:solidFill>
                  <a:schemeClr val="bg1"/>
                </a:solidFill>
              </a:rPr>
              <a:t>J.A.R.V.I.S. (Iron Man Series):</a:t>
            </a:r>
            <a:endParaRPr lang="en-US" dirty="0">
              <a:solidFill>
                <a:schemeClr val="bg1"/>
              </a:solidFill>
            </a:endParaRPr>
          </a:p>
          <a:p>
            <a:pPr>
              <a:buFont typeface="Arial" panose="020B0604020202020204" pitchFamily="34" charset="0"/>
              <a:buChar char="•"/>
            </a:pPr>
            <a:r>
              <a:rPr lang="en-US" sz="1600" b="1" dirty="0">
                <a:solidFill>
                  <a:schemeClr val="bg1"/>
                </a:solidFill>
              </a:rPr>
              <a:t>Description:</a:t>
            </a:r>
            <a:r>
              <a:rPr lang="en-US" sz="1600" dirty="0">
                <a:solidFill>
                  <a:schemeClr val="bg1"/>
                </a:solidFill>
              </a:rPr>
              <a:t> J.A.R.V.I.S. (Just A Rather Very Intelligent System) is Tony Stark's AI assistant. It manages various systems in Stark's life, including his Iron Man suits, home automation, and data analysis.</a:t>
            </a:r>
          </a:p>
          <a:p>
            <a:pPr>
              <a:buFont typeface="Arial" panose="020B0604020202020204" pitchFamily="34" charset="0"/>
              <a:buChar char="•"/>
            </a:pPr>
            <a:r>
              <a:rPr lang="en-US" sz="1600" b="1" dirty="0">
                <a:solidFill>
                  <a:schemeClr val="bg1"/>
                </a:solidFill>
              </a:rPr>
              <a:t>Capabilities:</a:t>
            </a:r>
            <a:r>
              <a:rPr lang="en-US" sz="1600" dirty="0">
                <a:solidFill>
                  <a:schemeClr val="bg1"/>
                </a:solidFill>
              </a:rPr>
              <a:t> J.A.R.V.I.S. demonstrates advanced problem-solving, conversational abilities, and control over complex technology.</a:t>
            </a:r>
          </a:p>
          <a:p>
            <a:endParaRPr lang="en-US" sz="1600" dirty="0">
              <a:solidFill>
                <a:schemeClr val="bg1"/>
              </a:solidFill>
            </a:endParaRPr>
          </a:p>
          <a:p>
            <a:endParaRPr lang="en-US" sz="1600" dirty="0">
              <a:solidFill>
                <a:schemeClr val="bg1"/>
              </a:solidFill>
            </a:endParaRPr>
          </a:p>
        </p:txBody>
      </p:sp>
      <p:pic>
        <p:nvPicPr>
          <p:cNvPr id="13" name="Picture 2" descr="Jean Luc Picard GIFs - Find &amp; Share on GIPHY">
            <a:extLst>
              <a:ext uri="{FF2B5EF4-FFF2-40B4-BE49-F238E27FC236}">
                <a16:creationId xmlns:a16="http://schemas.microsoft.com/office/drawing/2014/main" id="{F049A6C4-3162-4539-89F4-98ADCF58E6E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89188" y="149290"/>
            <a:ext cx="2092591" cy="1569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5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BF182-2D17-4C5C-9101-AFF8159AEF9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7DD0AE83-E7AB-493A-838E-198C30681C57}"/>
              </a:ext>
            </a:extLst>
          </p:cNvPr>
          <p:cNvSpPr/>
          <p:nvPr/>
        </p:nvSpPr>
        <p:spPr>
          <a:xfrm>
            <a:off x="1688123" y="2286000"/>
            <a:ext cx="11125200" cy="427892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BB1334D-8CE2-4641-8865-22B0E2AA9DF5}"/>
              </a:ext>
            </a:extLst>
          </p:cNvPr>
          <p:cNvSpPr/>
          <p:nvPr/>
        </p:nvSpPr>
        <p:spPr>
          <a:xfrm>
            <a:off x="1688123" y="644771"/>
            <a:ext cx="9929446" cy="9847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4B3EE0-673E-4DDB-A681-8B4AE8D293BE}"/>
              </a:ext>
            </a:extLst>
          </p:cNvPr>
          <p:cNvSpPr/>
          <p:nvPr/>
        </p:nvSpPr>
        <p:spPr>
          <a:xfrm>
            <a:off x="7980047" y="168792"/>
            <a:ext cx="3924737"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AGENDA</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6" name="Rectangle 5">
            <a:extLst>
              <a:ext uri="{FF2B5EF4-FFF2-40B4-BE49-F238E27FC236}">
                <a16:creationId xmlns:a16="http://schemas.microsoft.com/office/drawing/2014/main" id="{B670BBB7-6EA2-435E-9C8E-908C074AD0B2}"/>
              </a:ext>
            </a:extLst>
          </p:cNvPr>
          <p:cNvSpPr/>
          <p:nvPr/>
        </p:nvSpPr>
        <p:spPr>
          <a:xfrm>
            <a:off x="-143207" y="2388594"/>
            <a:ext cx="8167534" cy="1107996"/>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6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rPr>
              <a:t>Overview of AI </a:t>
            </a:r>
            <a:endParaRPr lang="en-US" sz="3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7" name="Rectangle 6">
            <a:extLst>
              <a:ext uri="{FF2B5EF4-FFF2-40B4-BE49-F238E27FC236}">
                <a16:creationId xmlns:a16="http://schemas.microsoft.com/office/drawing/2014/main" id="{E04138D3-F499-44F5-8B3C-B36D7B050841}"/>
              </a:ext>
            </a:extLst>
          </p:cNvPr>
          <p:cNvSpPr/>
          <p:nvPr/>
        </p:nvSpPr>
        <p:spPr>
          <a:xfrm>
            <a:off x="-37700" y="3087163"/>
            <a:ext cx="8167534" cy="1107996"/>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6600" dirty="0">
                <a:ln w="0"/>
                <a:solidFill>
                  <a:srgbClr val="FF9933"/>
                </a:solidFill>
                <a:effectLst>
                  <a:outerShdw blurRad="38100" dist="25400" dir="5400000" algn="ctr" rotWithShape="0">
                    <a:srgbClr val="6E747A">
                      <a:alpha val="43000"/>
                    </a:srgbClr>
                  </a:outerShdw>
                </a:effectLst>
                <a:latin typeface="Final Frontier Old Style" panose="020B0000000000000000" pitchFamily="34" charset="0"/>
              </a:rPr>
              <a:t>Value as a tool</a:t>
            </a:r>
            <a:endParaRPr lang="en-US" sz="3600" dirty="0">
              <a:ln w="0"/>
              <a:solidFill>
                <a:srgbClr val="FF9933"/>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8" name="Rectangle 7">
            <a:extLst>
              <a:ext uri="{FF2B5EF4-FFF2-40B4-BE49-F238E27FC236}">
                <a16:creationId xmlns:a16="http://schemas.microsoft.com/office/drawing/2014/main" id="{E84DC641-92D6-44CE-85E3-C777401E5FB3}"/>
              </a:ext>
            </a:extLst>
          </p:cNvPr>
          <p:cNvSpPr/>
          <p:nvPr/>
        </p:nvSpPr>
        <p:spPr>
          <a:xfrm>
            <a:off x="425961" y="3759769"/>
            <a:ext cx="8167534" cy="1107996"/>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6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rPr>
              <a:t>Examples of usage</a:t>
            </a:r>
            <a:endParaRPr lang="en-US" sz="3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9" name="Rectangle 8">
            <a:extLst>
              <a:ext uri="{FF2B5EF4-FFF2-40B4-BE49-F238E27FC236}">
                <a16:creationId xmlns:a16="http://schemas.microsoft.com/office/drawing/2014/main" id="{3A110D27-461E-4280-B930-37D069BA9BE6}"/>
              </a:ext>
            </a:extLst>
          </p:cNvPr>
          <p:cNvSpPr/>
          <p:nvPr/>
        </p:nvSpPr>
        <p:spPr>
          <a:xfrm>
            <a:off x="-693713" y="4432375"/>
            <a:ext cx="8167534" cy="1107996"/>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6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rPr>
              <a:t>Conclusion</a:t>
            </a:r>
            <a:endParaRPr lang="en-US" sz="3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2" name="Rectangle 1">
            <a:extLst>
              <a:ext uri="{FF2B5EF4-FFF2-40B4-BE49-F238E27FC236}">
                <a16:creationId xmlns:a16="http://schemas.microsoft.com/office/drawing/2014/main" id="{5535AE36-EC8B-49C4-827B-5C544A05313F}"/>
              </a:ext>
            </a:extLst>
          </p:cNvPr>
          <p:cNvSpPr/>
          <p:nvPr/>
        </p:nvSpPr>
        <p:spPr>
          <a:xfrm>
            <a:off x="2313992" y="0"/>
            <a:ext cx="4226767" cy="5038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Commander Data GIFs - Find &amp; Share on GIPHY">
            <a:extLst>
              <a:ext uri="{FF2B5EF4-FFF2-40B4-BE49-F238E27FC236}">
                <a16:creationId xmlns:a16="http://schemas.microsoft.com/office/drawing/2014/main" id="{02299F59-4043-4A39-BDED-0A312987FB5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11521" y="2989905"/>
            <a:ext cx="4181070" cy="288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34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39AD00-49CD-49C7-9BC7-87C61CCAA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86828"/>
          </a:xfrm>
          <a:prstGeom prst="rect">
            <a:avLst/>
          </a:prstGeom>
        </p:spPr>
      </p:pic>
      <p:sp>
        <p:nvSpPr>
          <p:cNvPr id="9" name="Rectangle: Rounded Corners 8">
            <a:extLst>
              <a:ext uri="{FF2B5EF4-FFF2-40B4-BE49-F238E27FC236}">
                <a16:creationId xmlns:a16="http://schemas.microsoft.com/office/drawing/2014/main" id="{F52D7D12-7DBF-4FA0-9BE8-A0F335E9A0AD}"/>
              </a:ext>
            </a:extLst>
          </p:cNvPr>
          <p:cNvSpPr/>
          <p:nvPr/>
        </p:nvSpPr>
        <p:spPr>
          <a:xfrm>
            <a:off x="1805354" y="2262553"/>
            <a:ext cx="11125200" cy="45954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D99F90-86C6-4DAA-82F5-12EF0A8EB6EF}"/>
              </a:ext>
            </a:extLst>
          </p:cNvPr>
          <p:cNvSpPr/>
          <p:nvPr/>
        </p:nvSpPr>
        <p:spPr>
          <a:xfrm>
            <a:off x="1805354" y="1"/>
            <a:ext cx="11125200" cy="12895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4E95FB-E1E8-4645-8597-A5A58B14C3F2}"/>
              </a:ext>
            </a:extLst>
          </p:cNvPr>
          <p:cNvSpPr/>
          <p:nvPr/>
        </p:nvSpPr>
        <p:spPr>
          <a:xfrm>
            <a:off x="4225751" y="-286254"/>
            <a:ext cx="8032580"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VALUE AS A TOOL</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14" name="Rectangle 13">
            <a:extLst>
              <a:ext uri="{FF2B5EF4-FFF2-40B4-BE49-F238E27FC236}">
                <a16:creationId xmlns:a16="http://schemas.microsoft.com/office/drawing/2014/main" id="{4A7CCD68-FB14-4D6E-B0A3-CD31E3833041}"/>
              </a:ext>
            </a:extLst>
          </p:cNvPr>
          <p:cNvSpPr/>
          <p:nvPr/>
        </p:nvSpPr>
        <p:spPr>
          <a:xfrm>
            <a:off x="1803919" y="2440302"/>
            <a:ext cx="10100866" cy="3970318"/>
          </a:xfrm>
          <a:prstGeom prst="rect">
            <a:avLst/>
          </a:prstGeom>
        </p:spPr>
        <p:txBody>
          <a:bodyPr wrap="square">
            <a:spAutoFit/>
          </a:bodyPr>
          <a:lstStyle/>
          <a:p>
            <a:r>
              <a:rPr lang="en-US" sz="2800" dirty="0">
                <a:solidFill>
                  <a:schemeClr val="bg1"/>
                </a:solidFill>
              </a:rPr>
              <a:t>The value in using AI as a tool for work lies in its ability to enhance productivity, improve efficiency, and provide insights. </a:t>
            </a:r>
          </a:p>
          <a:p>
            <a:pPr marL="457200" indent="-457200">
              <a:buFont typeface="Arial" panose="020B0604020202020204" pitchFamily="34" charset="0"/>
              <a:buChar char="•"/>
            </a:pPr>
            <a:r>
              <a:rPr lang="en-US" sz="2800" dirty="0">
                <a:solidFill>
                  <a:schemeClr val="bg1"/>
                </a:solidFill>
              </a:rPr>
              <a:t>AI can automate repetitive tasks</a:t>
            </a:r>
          </a:p>
          <a:p>
            <a:pPr marL="457200" indent="-457200">
              <a:buFont typeface="Arial" panose="020B0604020202020204" pitchFamily="34" charset="0"/>
              <a:buChar char="•"/>
            </a:pPr>
            <a:r>
              <a:rPr lang="en-US" sz="2800" dirty="0">
                <a:solidFill>
                  <a:schemeClr val="bg1"/>
                </a:solidFill>
              </a:rPr>
              <a:t>Analyze large amounts of data quickly, and offer personalized recommendations, freeing up human workers to focus on more complex and creative tasks. </a:t>
            </a:r>
          </a:p>
          <a:p>
            <a:pPr marL="457200" indent="-457200">
              <a:buFont typeface="Arial" panose="020B0604020202020204" pitchFamily="34" charset="0"/>
              <a:buChar char="•"/>
            </a:pPr>
            <a:r>
              <a:rPr lang="en-US" sz="2800" dirty="0">
                <a:solidFill>
                  <a:schemeClr val="bg1"/>
                </a:solidFill>
              </a:rPr>
              <a:t>AI can assist in decision-making by identifying patterns and trends that might not be immediately evident to humans, leading to better-informed business strategies and outcomes.</a:t>
            </a:r>
          </a:p>
        </p:txBody>
      </p:sp>
    </p:spTree>
    <p:extLst>
      <p:ext uri="{BB962C8B-B14F-4D97-AF65-F5344CB8AC3E}">
        <p14:creationId xmlns:p14="http://schemas.microsoft.com/office/powerpoint/2010/main" val="349582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A3BFF4-1D0B-4379-BA3D-78C7F8B3B72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 y="0"/>
            <a:ext cx="12191999" cy="6858000"/>
          </a:xfrm>
          <a:prstGeom prst="rect">
            <a:avLst/>
          </a:prstGeom>
        </p:spPr>
      </p:pic>
      <p:pic>
        <p:nvPicPr>
          <p:cNvPr id="7" name="Picture 6">
            <a:extLst>
              <a:ext uri="{FF2B5EF4-FFF2-40B4-BE49-F238E27FC236}">
                <a16:creationId xmlns:a16="http://schemas.microsoft.com/office/drawing/2014/main" id="{2D4C4F08-0BE6-405E-98E8-0B1464C82687}"/>
              </a:ext>
            </a:extLst>
          </p:cNvPr>
          <p:cNvPicPr>
            <a:picLocks noChangeAspect="1"/>
          </p:cNvPicPr>
          <p:nvPr/>
        </p:nvPicPr>
        <p:blipFill>
          <a:blip r:embed="rId6"/>
          <a:stretch>
            <a:fillRect/>
          </a:stretch>
        </p:blipFill>
        <p:spPr>
          <a:xfrm rot="21071072" flipH="1">
            <a:off x="3934224" y="2223908"/>
            <a:ext cx="3734206" cy="4063594"/>
          </a:xfrm>
          <a:prstGeom prst="rect">
            <a:avLst/>
          </a:prstGeom>
        </p:spPr>
      </p:pic>
      <p:pic>
        <p:nvPicPr>
          <p:cNvPr id="9" name="Picture 8">
            <a:extLst>
              <a:ext uri="{FF2B5EF4-FFF2-40B4-BE49-F238E27FC236}">
                <a16:creationId xmlns:a16="http://schemas.microsoft.com/office/drawing/2014/main" id="{5492D749-40A4-430C-B3A6-C38E3360F151}"/>
              </a:ext>
            </a:extLst>
          </p:cNvPr>
          <p:cNvPicPr>
            <a:picLocks noChangeAspect="1"/>
          </p:cNvPicPr>
          <p:nvPr/>
        </p:nvPicPr>
        <p:blipFill>
          <a:blip r:embed="rId6"/>
          <a:stretch>
            <a:fillRect/>
          </a:stretch>
        </p:blipFill>
        <p:spPr>
          <a:xfrm rot="21071072" flipH="1">
            <a:off x="1433790" y="6357064"/>
            <a:ext cx="3734206" cy="4063594"/>
          </a:xfrm>
          <a:prstGeom prst="rect">
            <a:avLst/>
          </a:prstGeom>
        </p:spPr>
      </p:pic>
      <p:pic>
        <p:nvPicPr>
          <p:cNvPr id="14" name="Picture 13">
            <a:extLst>
              <a:ext uri="{FF2B5EF4-FFF2-40B4-BE49-F238E27FC236}">
                <a16:creationId xmlns:a16="http://schemas.microsoft.com/office/drawing/2014/main" id="{4A02BE72-A736-4BB2-B0E8-A2A850CF80D6}"/>
              </a:ext>
            </a:extLst>
          </p:cNvPr>
          <p:cNvPicPr>
            <a:picLocks noChangeAspect="1"/>
          </p:cNvPicPr>
          <p:nvPr/>
        </p:nvPicPr>
        <p:blipFill>
          <a:blip r:embed="rId7">
            <a:duotone>
              <a:prstClr val="black"/>
              <a:srgbClr val="00B0F0">
                <a:tint val="45000"/>
                <a:satMod val="400000"/>
              </a:srgbClr>
            </a:duotone>
          </a:blip>
          <a:stretch>
            <a:fillRect/>
          </a:stretch>
        </p:blipFill>
        <p:spPr>
          <a:xfrm>
            <a:off x="556816" y="888023"/>
            <a:ext cx="6840475" cy="6858000"/>
          </a:xfrm>
          <a:prstGeom prst="rect">
            <a:avLst/>
          </a:prstGeom>
        </p:spPr>
      </p:pic>
      <p:pic>
        <p:nvPicPr>
          <p:cNvPr id="15" name="Picture 14">
            <a:extLst>
              <a:ext uri="{FF2B5EF4-FFF2-40B4-BE49-F238E27FC236}">
                <a16:creationId xmlns:a16="http://schemas.microsoft.com/office/drawing/2014/main" id="{14326BC4-44F3-43EA-A0E9-54EAFC41CB28}"/>
              </a:ext>
            </a:extLst>
          </p:cNvPr>
          <p:cNvPicPr>
            <a:picLocks noChangeAspect="1"/>
          </p:cNvPicPr>
          <p:nvPr/>
        </p:nvPicPr>
        <p:blipFill>
          <a:blip r:embed="rId7">
            <a:duotone>
              <a:prstClr val="black"/>
              <a:srgbClr val="00B0F0">
                <a:tint val="45000"/>
                <a:satMod val="400000"/>
              </a:srgbClr>
            </a:duotone>
          </a:blip>
          <a:stretch>
            <a:fillRect/>
          </a:stretch>
        </p:blipFill>
        <p:spPr>
          <a:xfrm>
            <a:off x="2687485" y="2016368"/>
            <a:ext cx="6840475" cy="6858000"/>
          </a:xfrm>
          <a:prstGeom prst="rect">
            <a:avLst/>
          </a:prstGeom>
        </p:spPr>
      </p:pic>
      <p:pic>
        <p:nvPicPr>
          <p:cNvPr id="18" name="Recorded Sound">
            <a:hlinkClick r:id="" action="ppaction://media"/>
            <a:extLst>
              <a:ext uri="{FF2B5EF4-FFF2-40B4-BE49-F238E27FC236}">
                <a16:creationId xmlns:a16="http://schemas.microsoft.com/office/drawing/2014/main" id="{FDC95FAD-61A0-43F8-AE5B-95B3863AB5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89474" y="184649"/>
            <a:ext cx="406400" cy="406400"/>
          </a:xfrm>
          <a:prstGeom prst="rect">
            <a:avLst/>
          </a:prstGeom>
        </p:spPr>
      </p:pic>
      <p:sp>
        <p:nvSpPr>
          <p:cNvPr id="8" name="Rectangle 7">
            <a:extLst>
              <a:ext uri="{FF2B5EF4-FFF2-40B4-BE49-F238E27FC236}">
                <a16:creationId xmlns:a16="http://schemas.microsoft.com/office/drawing/2014/main" id="{A48BC6DF-062E-42B6-8527-0ABEF48C4B6C}"/>
              </a:ext>
            </a:extLst>
          </p:cNvPr>
          <p:cNvSpPr/>
          <p:nvPr/>
        </p:nvSpPr>
        <p:spPr>
          <a:xfrm>
            <a:off x="6445329" y="5215132"/>
            <a:ext cx="5679026" cy="163121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cap="none" spc="0" dirty="0">
                <a:ln/>
                <a:solidFill>
                  <a:schemeClr val="bg1"/>
                </a:solidFill>
                <a:effectLst/>
              </a:rPr>
              <a:t>Education. The Final Frontier. These are the voyages of the starship </a:t>
            </a:r>
            <a:r>
              <a:rPr lang="en-US" sz="2000" b="1" i="1" dirty="0">
                <a:ln/>
                <a:solidFill>
                  <a:schemeClr val="bg1"/>
                </a:solidFill>
              </a:rPr>
              <a:t>Curriculum</a:t>
            </a:r>
            <a:r>
              <a:rPr lang="en-US" sz="2000" b="1" i="1" cap="none" spc="0" dirty="0">
                <a:ln/>
                <a:solidFill>
                  <a:schemeClr val="bg1"/>
                </a:solidFill>
                <a:effectLst/>
              </a:rPr>
              <a:t>. </a:t>
            </a:r>
            <a:r>
              <a:rPr lang="en-US" sz="2000" b="1" dirty="0">
                <a:ln/>
                <a:solidFill>
                  <a:schemeClr val="bg1"/>
                </a:solidFill>
              </a:rPr>
              <a:t>Its ongoing mission: To explore strange new worlds, To seek out new life and civilizations, To boldly go where no one has gone before.</a:t>
            </a:r>
            <a:endParaRPr lang="en-US" sz="2000" b="1" i="1" cap="none" spc="0" dirty="0">
              <a:ln/>
              <a:solidFill>
                <a:schemeClr val="bg1"/>
              </a:solidFill>
              <a:effectLst/>
            </a:endParaRPr>
          </a:p>
        </p:txBody>
      </p:sp>
    </p:spTree>
    <p:extLst>
      <p:ext uri="{BB962C8B-B14F-4D97-AF65-F5344CB8AC3E}">
        <p14:creationId xmlns:p14="http://schemas.microsoft.com/office/powerpoint/2010/main" val="6225967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par>
                                <p:cTn id="8" presetID="1" presetClass="mediacall" presetSubtype="0" fill="hold" nodeType="withEffect">
                                  <p:stCondLst>
                                    <p:cond delay="0"/>
                                  </p:stCondLst>
                                  <p:childTnLst>
                                    <p:cmd type="call" cmd="playFrom(0.0)">
                                      <p:cBhvr>
                                        <p:cTn id="9" dur="1" fill="hold"/>
                                        <p:tgtEl>
                                          <p:spTgt spid="18"/>
                                        </p:tgtEl>
                                      </p:cBhvr>
                                    </p:cmd>
                                  </p:childTnLst>
                                </p:cTn>
                              </p:par>
                              <p:par>
                                <p:cTn id="10" presetID="42" presetClass="path" presetSubtype="0" accel="50000" decel="50000" fill="hold" nodeType="withEffect">
                                  <p:stCondLst>
                                    <p:cond delay="0"/>
                                  </p:stCondLst>
                                  <p:childTnLst>
                                    <p:animMotion origin="layout" path="M 0.01289 -0.00162 L 0.20469 -0.60347 " pathEditMode="relative" rAng="0" ptsTypes="AA">
                                      <p:cBhvr>
                                        <p:cTn id="11" dur="20000" fill="hold"/>
                                        <p:tgtEl>
                                          <p:spTgt spid="9"/>
                                        </p:tgtEl>
                                        <p:attrNameLst>
                                          <p:attrName>ppt_x</p:attrName>
                                          <p:attrName>ppt_y</p:attrName>
                                        </p:attrNameLst>
                                      </p:cBhvr>
                                      <p:rCtr x="9583" y="-30093"/>
                                    </p:animMotion>
                                  </p:childTnLst>
                                </p:cTn>
                              </p:par>
                            </p:childTnLst>
                          </p:cTn>
                        </p:par>
                        <p:par>
                          <p:cTn id="12" fill="hold">
                            <p:stCondLst>
                              <p:cond delay="20000"/>
                            </p:stCondLst>
                            <p:childTnLst>
                              <p:par>
                                <p:cTn id="13" presetID="1" presetClass="entr" presetSubtype="0" fill="hold" nodeType="afterEffect">
                                  <p:stCondLst>
                                    <p:cond delay="400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400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24000"/>
                            </p:stCondLst>
                            <p:childTnLst>
                              <p:par>
                                <p:cTn id="18" presetID="26" presetClass="emph" presetSubtype="0" fill="hold" nodeType="afterEffect">
                                  <p:stCondLst>
                                    <p:cond delay="0"/>
                                  </p:stCondLst>
                                  <p:childTnLst>
                                    <p:animEffect transition="out" filter="fade">
                                      <p:cBhvr>
                                        <p:cTn id="19" dur="500" tmFilter="0, 0; .2, .5; .8, .5; 1, 0"/>
                                        <p:tgtEl>
                                          <p:spTgt spid="15"/>
                                        </p:tgtEl>
                                      </p:cBhvr>
                                    </p:animEffect>
                                    <p:animScale>
                                      <p:cBhvr>
                                        <p:cTn id="20" dur="250" autoRev="1" fill="hold"/>
                                        <p:tgtEl>
                                          <p:spTgt spid="15"/>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childTnLst>
                          </p:cTn>
                        </p:par>
                        <p:par>
                          <p:cTn id="24" fill="hold">
                            <p:stCondLst>
                              <p:cond delay="24500"/>
                            </p:stCondLst>
                            <p:childTnLst>
                              <p:par>
                                <p:cTn id="25" presetID="1" presetClass="exit" presetSubtype="0" fill="hold" nodeType="after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par>
                          <p:cTn id="27" fill="hold">
                            <p:stCondLst>
                              <p:cond delay="24500"/>
                            </p:stCondLst>
                            <p:childTnLst>
                              <p:par>
                                <p:cTn id="28" presetID="1" presetClass="exit" presetSubtype="0" fill="hold" nodeType="afterEffect">
                                  <p:stCondLst>
                                    <p:cond delay="0"/>
                                  </p:stCondLst>
                                  <p:childTnLst>
                                    <p:set>
                                      <p:cBhvr>
                                        <p:cTn id="29" dur="1" fill="hold">
                                          <p:stCondLst>
                                            <p:cond delay="0"/>
                                          </p:stCondLst>
                                        </p:cTn>
                                        <p:tgtEl>
                                          <p:spTgt spid="14"/>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9"/>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par>
                          <p:cTn id="34" fill="hold">
                            <p:stCondLst>
                              <p:cond delay="24500"/>
                            </p:stCondLst>
                            <p:childTnLst>
                              <p:par>
                                <p:cTn id="35" presetID="42" presetClass="path" presetSubtype="0" accel="50000" decel="50000" fill="hold" nodeType="afterEffect">
                                  <p:stCondLst>
                                    <p:cond delay="0"/>
                                  </p:stCondLst>
                                  <p:childTnLst>
                                    <p:animMotion origin="layout" path="M -1.25E-6 -1.85185E-6 L 0.29284 -0.83079 " pathEditMode="relative" rAng="0" ptsTypes="AA">
                                      <p:cBhvr>
                                        <p:cTn id="36" dur="500" fill="hold"/>
                                        <p:tgtEl>
                                          <p:spTgt spid="7"/>
                                        </p:tgtEl>
                                        <p:attrNameLst>
                                          <p:attrName>ppt_x</p:attrName>
                                          <p:attrName>ppt_y</p:attrName>
                                        </p:attrNameLst>
                                      </p:cBhvr>
                                      <p:rCtr x="14635" y="-4155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fill="hold" display="0">
                  <p:stCondLst>
                    <p:cond delay="indefinite"/>
                  </p:stCondLst>
                  <p:endCondLst>
                    <p:cond evt="onStopAudio" delay="0">
                      <p:tgtEl>
                        <p:sldTgt/>
                      </p:tgtEl>
                    </p:cond>
                  </p:endCondLst>
                </p:cTn>
                <p:tgtEl>
                  <p:spTgt spid="18"/>
                </p:tgtEl>
              </p:cMediaNode>
            </p:audi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39AD00-49CD-49C7-9BC7-87C61CCAA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86828"/>
          </a:xfrm>
          <a:prstGeom prst="rect">
            <a:avLst/>
          </a:prstGeom>
        </p:spPr>
      </p:pic>
      <p:sp>
        <p:nvSpPr>
          <p:cNvPr id="9" name="Rectangle: Rounded Corners 8">
            <a:extLst>
              <a:ext uri="{FF2B5EF4-FFF2-40B4-BE49-F238E27FC236}">
                <a16:creationId xmlns:a16="http://schemas.microsoft.com/office/drawing/2014/main" id="{F52D7D12-7DBF-4FA0-9BE8-A0F335E9A0AD}"/>
              </a:ext>
            </a:extLst>
          </p:cNvPr>
          <p:cNvSpPr/>
          <p:nvPr/>
        </p:nvSpPr>
        <p:spPr>
          <a:xfrm>
            <a:off x="1805354" y="2262553"/>
            <a:ext cx="11125200" cy="45954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D99F90-86C6-4DAA-82F5-12EF0A8EB6EF}"/>
              </a:ext>
            </a:extLst>
          </p:cNvPr>
          <p:cNvSpPr/>
          <p:nvPr/>
        </p:nvSpPr>
        <p:spPr>
          <a:xfrm>
            <a:off x="1805354" y="1"/>
            <a:ext cx="11125200" cy="12895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4E95FB-E1E8-4645-8597-A5A58B14C3F2}"/>
              </a:ext>
            </a:extLst>
          </p:cNvPr>
          <p:cNvSpPr/>
          <p:nvPr/>
        </p:nvSpPr>
        <p:spPr>
          <a:xfrm>
            <a:off x="4225751" y="-286254"/>
            <a:ext cx="8032580"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VALUE AS A TOOL</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14" name="Rectangle 13">
            <a:extLst>
              <a:ext uri="{FF2B5EF4-FFF2-40B4-BE49-F238E27FC236}">
                <a16:creationId xmlns:a16="http://schemas.microsoft.com/office/drawing/2014/main" id="{4A7CCD68-FB14-4D6E-B0A3-CD31E3833041}"/>
              </a:ext>
            </a:extLst>
          </p:cNvPr>
          <p:cNvSpPr/>
          <p:nvPr/>
        </p:nvSpPr>
        <p:spPr>
          <a:xfrm>
            <a:off x="1803919" y="2440302"/>
            <a:ext cx="10100866" cy="3539430"/>
          </a:xfrm>
          <a:prstGeom prst="rect">
            <a:avLst/>
          </a:prstGeom>
        </p:spPr>
        <p:txBody>
          <a:bodyPr wrap="square">
            <a:spAutoFit/>
          </a:bodyPr>
          <a:lstStyle/>
          <a:p>
            <a:r>
              <a:rPr lang="en-US" sz="2800" dirty="0">
                <a:solidFill>
                  <a:schemeClr val="bg1"/>
                </a:solidFill>
              </a:rPr>
              <a:t>By leveraging products from companies, a registrar's office can improve efficiency, enhance student services, and make informed, data-driven decisions.</a:t>
            </a:r>
          </a:p>
          <a:p>
            <a:pPr marL="514350" indent="-514350">
              <a:buFont typeface="+mj-lt"/>
              <a:buAutoNum type="arabicPeriod"/>
            </a:pPr>
            <a:r>
              <a:rPr lang="en-US" sz="2800" dirty="0">
                <a:solidFill>
                  <a:schemeClr val="bg1"/>
                </a:solidFill>
              </a:rPr>
              <a:t>Automating routine tasks</a:t>
            </a:r>
          </a:p>
          <a:p>
            <a:pPr marL="514350" indent="-514350">
              <a:buFont typeface="+mj-lt"/>
              <a:buAutoNum type="arabicPeriod"/>
            </a:pPr>
            <a:r>
              <a:rPr lang="en-US" sz="2800" dirty="0">
                <a:solidFill>
                  <a:schemeClr val="bg1"/>
                </a:solidFill>
              </a:rPr>
              <a:t>Data analysis and reporting</a:t>
            </a:r>
          </a:p>
          <a:p>
            <a:pPr marL="514350" indent="-514350">
              <a:buFont typeface="+mj-lt"/>
              <a:buAutoNum type="arabicPeriod"/>
            </a:pPr>
            <a:r>
              <a:rPr lang="en-US" sz="2800" dirty="0">
                <a:solidFill>
                  <a:schemeClr val="bg1"/>
                </a:solidFill>
              </a:rPr>
              <a:t>Enhanced student services</a:t>
            </a:r>
          </a:p>
          <a:p>
            <a:pPr marL="514350" indent="-514350">
              <a:buFont typeface="+mj-lt"/>
              <a:buAutoNum type="arabicPeriod"/>
            </a:pPr>
            <a:r>
              <a:rPr lang="en-US" sz="2800" dirty="0">
                <a:solidFill>
                  <a:schemeClr val="bg1"/>
                </a:solidFill>
              </a:rPr>
              <a:t>Improved document management</a:t>
            </a:r>
          </a:p>
          <a:p>
            <a:pPr marL="514350" indent="-514350">
              <a:buFont typeface="+mj-lt"/>
              <a:buAutoNum type="arabicPeriod"/>
            </a:pPr>
            <a:r>
              <a:rPr lang="en-US" sz="2800" dirty="0">
                <a:solidFill>
                  <a:schemeClr val="bg1"/>
                </a:solidFill>
              </a:rPr>
              <a:t>Operational efficiency</a:t>
            </a:r>
          </a:p>
        </p:txBody>
      </p:sp>
      <p:pic>
        <p:nvPicPr>
          <p:cNvPr id="7" name="Picture 2" descr="star trek tng brent spiner gif | WiffleGif">
            <a:extLst>
              <a:ext uri="{FF2B5EF4-FFF2-40B4-BE49-F238E27FC236}">
                <a16:creationId xmlns:a16="http://schemas.microsoft.com/office/drawing/2014/main" id="{2A9D43FF-FD3C-49A5-8165-02B99C1E88D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51385" y="3797559"/>
            <a:ext cx="4453400" cy="2505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53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39AD00-49CD-49C7-9BC7-87C61CCAA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86828"/>
          </a:xfrm>
          <a:prstGeom prst="rect">
            <a:avLst/>
          </a:prstGeom>
        </p:spPr>
      </p:pic>
      <p:sp>
        <p:nvSpPr>
          <p:cNvPr id="9" name="Rectangle: Rounded Corners 8">
            <a:extLst>
              <a:ext uri="{FF2B5EF4-FFF2-40B4-BE49-F238E27FC236}">
                <a16:creationId xmlns:a16="http://schemas.microsoft.com/office/drawing/2014/main" id="{F52D7D12-7DBF-4FA0-9BE8-A0F335E9A0AD}"/>
              </a:ext>
            </a:extLst>
          </p:cNvPr>
          <p:cNvSpPr/>
          <p:nvPr/>
        </p:nvSpPr>
        <p:spPr>
          <a:xfrm>
            <a:off x="1805354" y="2262553"/>
            <a:ext cx="11125200" cy="45954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D99F90-86C6-4DAA-82F5-12EF0A8EB6EF}"/>
              </a:ext>
            </a:extLst>
          </p:cNvPr>
          <p:cNvSpPr/>
          <p:nvPr/>
        </p:nvSpPr>
        <p:spPr>
          <a:xfrm>
            <a:off x="1805354" y="1"/>
            <a:ext cx="11125200" cy="12895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4E95FB-E1E8-4645-8597-A5A58B14C3F2}"/>
              </a:ext>
            </a:extLst>
          </p:cNvPr>
          <p:cNvSpPr/>
          <p:nvPr/>
        </p:nvSpPr>
        <p:spPr>
          <a:xfrm>
            <a:off x="4225751" y="-286254"/>
            <a:ext cx="8032580"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VALUE AS A TOOL</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14" name="Rectangle 13">
            <a:extLst>
              <a:ext uri="{FF2B5EF4-FFF2-40B4-BE49-F238E27FC236}">
                <a16:creationId xmlns:a16="http://schemas.microsoft.com/office/drawing/2014/main" id="{4A7CCD68-FB14-4D6E-B0A3-CD31E3833041}"/>
              </a:ext>
            </a:extLst>
          </p:cNvPr>
          <p:cNvSpPr/>
          <p:nvPr/>
        </p:nvSpPr>
        <p:spPr>
          <a:xfrm>
            <a:off x="1803919" y="2440302"/>
            <a:ext cx="10100866" cy="3139321"/>
          </a:xfrm>
          <a:prstGeom prst="rect">
            <a:avLst/>
          </a:prstGeom>
        </p:spPr>
        <p:txBody>
          <a:bodyPr wrap="square">
            <a:spAutoFit/>
          </a:bodyPr>
          <a:lstStyle/>
          <a:p>
            <a:r>
              <a:rPr lang="en-US" b="1" dirty="0">
                <a:solidFill>
                  <a:schemeClr val="bg1"/>
                </a:solidFill>
              </a:rPr>
              <a:t>1. Automating Routine Tasks:</a:t>
            </a:r>
          </a:p>
          <a:p>
            <a:endParaRPr lang="en-US" dirty="0">
              <a:solidFill>
                <a:schemeClr val="bg1"/>
              </a:solidFill>
            </a:endParaRPr>
          </a:p>
          <a:p>
            <a:r>
              <a:rPr lang="en-US" b="1" dirty="0">
                <a:solidFill>
                  <a:schemeClr val="bg1"/>
                </a:solidFill>
              </a:rPr>
              <a:t>Transcript Processing:</a:t>
            </a:r>
            <a:endParaRPr lang="en-US" dirty="0">
              <a:solidFill>
                <a:schemeClr val="bg1"/>
              </a:solidFill>
            </a:endParaRPr>
          </a:p>
          <a:p>
            <a:pPr lvl="1"/>
            <a:r>
              <a:rPr lang="en-US" b="1" dirty="0">
                <a:solidFill>
                  <a:schemeClr val="bg1"/>
                </a:solidFill>
              </a:rPr>
              <a:t>Parchment:</a:t>
            </a:r>
            <a:r>
              <a:rPr lang="en-US" dirty="0">
                <a:solidFill>
                  <a:schemeClr val="bg1"/>
                </a:solidFill>
              </a:rPr>
              <a:t> Offers transcript services including processing, delivery, and tracking.</a:t>
            </a:r>
          </a:p>
          <a:p>
            <a:pPr lvl="1"/>
            <a:r>
              <a:rPr lang="en-US" b="1" dirty="0">
                <a:solidFill>
                  <a:schemeClr val="bg1"/>
                </a:solidFill>
              </a:rPr>
              <a:t>National Student Clearinghouse:</a:t>
            </a:r>
            <a:r>
              <a:rPr lang="en-US" dirty="0">
                <a:solidFill>
                  <a:schemeClr val="bg1"/>
                </a:solidFill>
              </a:rPr>
              <a:t> Provides automated transcript ordering and delivery services.</a:t>
            </a:r>
          </a:p>
          <a:p>
            <a:endParaRPr lang="en-US" b="1" dirty="0">
              <a:solidFill>
                <a:schemeClr val="bg1"/>
              </a:solidFill>
            </a:endParaRPr>
          </a:p>
          <a:p>
            <a:r>
              <a:rPr lang="en-US" b="1" dirty="0">
                <a:solidFill>
                  <a:schemeClr val="bg1"/>
                </a:solidFill>
              </a:rPr>
              <a:t>Course Registration:</a:t>
            </a:r>
            <a:endParaRPr lang="en-US" dirty="0">
              <a:solidFill>
                <a:schemeClr val="bg1"/>
              </a:solidFill>
            </a:endParaRPr>
          </a:p>
          <a:p>
            <a:pPr lvl="1"/>
            <a:r>
              <a:rPr lang="en-US" b="1" dirty="0">
                <a:solidFill>
                  <a:schemeClr val="bg1"/>
                </a:solidFill>
              </a:rPr>
              <a:t>Ellucian Banner:</a:t>
            </a:r>
            <a:r>
              <a:rPr lang="en-US" dirty="0">
                <a:solidFill>
                  <a:schemeClr val="bg1"/>
                </a:solidFill>
              </a:rPr>
              <a:t> Provides comprehensive solutions for course registration and enrollment management.</a:t>
            </a:r>
          </a:p>
          <a:p>
            <a:pPr lvl="1"/>
            <a:r>
              <a:rPr lang="en-US" b="1" dirty="0">
                <a:solidFill>
                  <a:schemeClr val="bg1"/>
                </a:solidFill>
              </a:rPr>
              <a:t>PeopleSoft Campus Solutions (Oracle):</a:t>
            </a:r>
            <a:r>
              <a:rPr lang="en-US" dirty="0">
                <a:solidFill>
                  <a:schemeClr val="bg1"/>
                </a:solidFill>
              </a:rPr>
              <a:t> Offers course registration and student information system management.</a:t>
            </a:r>
          </a:p>
        </p:txBody>
      </p:sp>
    </p:spTree>
    <p:extLst>
      <p:ext uri="{BB962C8B-B14F-4D97-AF65-F5344CB8AC3E}">
        <p14:creationId xmlns:p14="http://schemas.microsoft.com/office/powerpoint/2010/main" val="6237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39AD00-49CD-49C7-9BC7-87C61CCAA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86828"/>
          </a:xfrm>
          <a:prstGeom prst="rect">
            <a:avLst/>
          </a:prstGeom>
        </p:spPr>
      </p:pic>
      <p:sp>
        <p:nvSpPr>
          <p:cNvPr id="9" name="Rectangle: Rounded Corners 8">
            <a:extLst>
              <a:ext uri="{FF2B5EF4-FFF2-40B4-BE49-F238E27FC236}">
                <a16:creationId xmlns:a16="http://schemas.microsoft.com/office/drawing/2014/main" id="{F52D7D12-7DBF-4FA0-9BE8-A0F335E9A0AD}"/>
              </a:ext>
            </a:extLst>
          </p:cNvPr>
          <p:cNvSpPr/>
          <p:nvPr/>
        </p:nvSpPr>
        <p:spPr>
          <a:xfrm>
            <a:off x="1805354" y="2262553"/>
            <a:ext cx="11125200" cy="45954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D99F90-86C6-4DAA-82F5-12EF0A8EB6EF}"/>
              </a:ext>
            </a:extLst>
          </p:cNvPr>
          <p:cNvSpPr/>
          <p:nvPr/>
        </p:nvSpPr>
        <p:spPr>
          <a:xfrm>
            <a:off x="1805354" y="1"/>
            <a:ext cx="11125200" cy="12895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4E95FB-E1E8-4645-8597-A5A58B14C3F2}"/>
              </a:ext>
            </a:extLst>
          </p:cNvPr>
          <p:cNvSpPr/>
          <p:nvPr/>
        </p:nvSpPr>
        <p:spPr>
          <a:xfrm>
            <a:off x="4225751" y="-286254"/>
            <a:ext cx="8032580"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VALUE AS A TOOL</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14" name="Rectangle 13">
            <a:extLst>
              <a:ext uri="{FF2B5EF4-FFF2-40B4-BE49-F238E27FC236}">
                <a16:creationId xmlns:a16="http://schemas.microsoft.com/office/drawing/2014/main" id="{4A7CCD68-FB14-4D6E-B0A3-CD31E3833041}"/>
              </a:ext>
            </a:extLst>
          </p:cNvPr>
          <p:cNvSpPr/>
          <p:nvPr/>
        </p:nvSpPr>
        <p:spPr>
          <a:xfrm>
            <a:off x="1803919" y="2440302"/>
            <a:ext cx="10100866" cy="3416320"/>
          </a:xfrm>
          <a:prstGeom prst="rect">
            <a:avLst/>
          </a:prstGeom>
        </p:spPr>
        <p:txBody>
          <a:bodyPr wrap="square">
            <a:spAutoFit/>
          </a:bodyPr>
          <a:lstStyle/>
          <a:p>
            <a:r>
              <a:rPr lang="en-US" b="1" dirty="0">
                <a:solidFill>
                  <a:schemeClr val="bg1"/>
                </a:solidFill>
              </a:rPr>
              <a:t>2. Data Analysis and Reporting:</a:t>
            </a:r>
          </a:p>
          <a:p>
            <a:endParaRPr lang="en-US" dirty="0">
              <a:solidFill>
                <a:schemeClr val="bg1"/>
              </a:solidFill>
            </a:endParaRPr>
          </a:p>
          <a:p>
            <a:r>
              <a:rPr lang="en-US" b="1" dirty="0">
                <a:solidFill>
                  <a:schemeClr val="bg1"/>
                </a:solidFill>
              </a:rPr>
              <a:t>Predictive Analytics:</a:t>
            </a:r>
            <a:endParaRPr lang="en-US" dirty="0">
              <a:solidFill>
                <a:schemeClr val="bg1"/>
              </a:solidFill>
            </a:endParaRPr>
          </a:p>
          <a:p>
            <a:pPr lvl="1"/>
            <a:r>
              <a:rPr lang="en-US" b="1" dirty="0">
                <a:solidFill>
                  <a:schemeClr val="bg1"/>
                </a:solidFill>
              </a:rPr>
              <a:t>Civitas Learning:</a:t>
            </a:r>
            <a:r>
              <a:rPr lang="en-US" dirty="0">
                <a:solidFill>
                  <a:schemeClr val="bg1"/>
                </a:solidFill>
              </a:rPr>
              <a:t> Provides predictive analytics tools to improve student success and institutional outcomes.</a:t>
            </a:r>
          </a:p>
          <a:p>
            <a:pPr lvl="1"/>
            <a:r>
              <a:rPr lang="en-US" b="1" dirty="0">
                <a:solidFill>
                  <a:schemeClr val="bg1"/>
                </a:solidFill>
              </a:rPr>
              <a:t>Rapid Insight:</a:t>
            </a:r>
            <a:r>
              <a:rPr lang="en-US" dirty="0">
                <a:solidFill>
                  <a:schemeClr val="bg1"/>
                </a:solidFill>
              </a:rPr>
              <a:t> Offers data analytics and predictive modeling solutions for higher education.</a:t>
            </a:r>
          </a:p>
          <a:p>
            <a:pPr lvl="1"/>
            <a:endParaRPr lang="en-US" dirty="0">
              <a:solidFill>
                <a:schemeClr val="bg1"/>
              </a:solidFill>
            </a:endParaRPr>
          </a:p>
          <a:p>
            <a:r>
              <a:rPr lang="en-US" b="1" dirty="0">
                <a:solidFill>
                  <a:schemeClr val="bg1"/>
                </a:solidFill>
              </a:rPr>
              <a:t>Performance Tracking:</a:t>
            </a:r>
            <a:endParaRPr lang="en-US" dirty="0">
              <a:solidFill>
                <a:schemeClr val="bg1"/>
              </a:solidFill>
            </a:endParaRPr>
          </a:p>
          <a:p>
            <a:pPr lvl="1"/>
            <a:r>
              <a:rPr lang="en-US" b="1" dirty="0">
                <a:solidFill>
                  <a:schemeClr val="bg1"/>
                </a:solidFill>
              </a:rPr>
              <a:t>Starfish by Hobsons:</a:t>
            </a:r>
            <a:r>
              <a:rPr lang="en-US" dirty="0">
                <a:solidFill>
                  <a:schemeClr val="bg1"/>
                </a:solidFill>
              </a:rPr>
              <a:t> Helps track student performance and identify at-risk students for early intervention.</a:t>
            </a:r>
          </a:p>
          <a:p>
            <a:pPr lvl="1"/>
            <a:r>
              <a:rPr lang="en-US" b="1" dirty="0">
                <a:solidFill>
                  <a:schemeClr val="bg1"/>
                </a:solidFill>
              </a:rPr>
              <a:t>EAB Navigate:</a:t>
            </a:r>
            <a:r>
              <a:rPr lang="en-US" dirty="0">
                <a:solidFill>
                  <a:schemeClr val="bg1"/>
                </a:solidFill>
              </a:rPr>
              <a:t> Provides student success management systems with performance tracking features.</a:t>
            </a:r>
          </a:p>
          <a:p>
            <a:pPr lvl="1"/>
            <a:r>
              <a:rPr lang="en-US" dirty="0"/>
              <a:t>and predictive modeling solutions for higher education.</a:t>
            </a:r>
          </a:p>
        </p:txBody>
      </p:sp>
    </p:spTree>
    <p:extLst>
      <p:ext uri="{BB962C8B-B14F-4D97-AF65-F5344CB8AC3E}">
        <p14:creationId xmlns:p14="http://schemas.microsoft.com/office/powerpoint/2010/main" val="158411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39AD00-49CD-49C7-9BC7-87C61CCAA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86828"/>
          </a:xfrm>
          <a:prstGeom prst="rect">
            <a:avLst/>
          </a:prstGeom>
        </p:spPr>
      </p:pic>
      <p:sp>
        <p:nvSpPr>
          <p:cNvPr id="9" name="Rectangle: Rounded Corners 8">
            <a:extLst>
              <a:ext uri="{FF2B5EF4-FFF2-40B4-BE49-F238E27FC236}">
                <a16:creationId xmlns:a16="http://schemas.microsoft.com/office/drawing/2014/main" id="{F52D7D12-7DBF-4FA0-9BE8-A0F335E9A0AD}"/>
              </a:ext>
            </a:extLst>
          </p:cNvPr>
          <p:cNvSpPr/>
          <p:nvPr/>
        </p:nvSpPr>
        <p:spPr>
          <a:xfrm>
            <a:off x="1805354" y="2262553"/>
            <a:ext cx="11125200" cy="45954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D99F90-86C6-4DAA-82F5-12EF0A8EB6EF}"/>
              </a:ext>
            </a:extLst>
          </p:cNvPr>
          <p:cNvSpPr/>
          <p:nvPr/>
        </p:nvSpPr>
        <p:spPr>
          <a:xfrm>
            <a:off x="1805354" y="1"/>
            <a:ext cx="11125200" cy="12895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4E95FB-E1E8-4645-8597-A5A58B14C3F2}"/>
              </a:ext>
            </a:extLst>
          </p:cNvPr>
          <p:cNvSpPr/>
          <p:nvPr/>
        </p:nvSpPr>
        <p:spPr>
          <a:xfrm>
            <a:off x="4225751" y="-286254"/>
            <a:ext cx="8032580"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VALUE AS A TOOL</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14" name="Rectangle 13">
            <a:extLst>
              <a:ext uri="{FF2B5EF4-FFF2-40B4-BE49-F238E27FC236}">
                <a16:creationId xmlns:a16="http://schemas.microsoft.com/office/drawing/2014/main" id="{4A7CCD68-FB14-4D6E-B0A3-CD31E3833041}"/>
              </a:ext>
            </a:extLst>
          </p:cNvPr>
          <p:cNvSpPr/>
          <p:nvPr/>
        </p:nvSpPr>
        <p:spPr>
          <a:xfrm>
            <a:off x="1803919" y="2440302"/>
            <a:ext cx="10100866" cy="3170099"/>
          </a:xfrm>
          <a:prstGeom prst="rect">
            <a:avLst/>
          </a:prstGeom>
        </p:spPr>
        <p:txBody>
          <a:bodyPr wrap="square">
            <a:spAutoFit/>
          </a:bodyPr>
          <a:lstStyle/>
          <a:p>
            <a:r>
              <a:rPr lang="en-US" sz="2800" dirty="0">
                <a:solidFill>
                  <a:schemeClr val="bg1"/>
                </a:solidFill>
              </a:rPr>
              <a:t>3. </a:t>
            </a:r>
            <a:r>
              <a:rPr lang="en-US" b="1" dirty="0">
                <a:solidFill>
                  <a:schemeClr val="bg1"/>
                </a:solidFill>
              </a:rPr>
              <a:t>Enhanced Student Services:</a:t>
            </a:r>
          </a:p>
          <a:p>
            <a:endParaRPr lang="en-US" dirty="0">
              <a:solidFill>
                <a:schemeClr val="bg1"/>
              </a:solidFill>
            </a:endParaRPr>
          </a:p>
          <a:p>
            <a:r>
              <a:rPr lang="en-US" b="1" dirty="0">
                <a:solidFill>
                  <a:schemeClr val="bg1"/>
                </a:solidFill>
              </a:rPr>
              <a:t>Chatbots and Virtual Assistants:</a:t>
            </a:r>
            <a:endParaRPr lang="en-US" dirty="0">
              <a:solidFill>
                <a:schemeClr val="bg1"/>
              </a:solidFill>
            </a:endParaRPr>
          </a:p>
          <a:p>
            <a:pPr lvl="1"/>
            <a:r>
              <a:rPr lang="en-US" b="1" dirty="0">
                <a:solidFill>
                  <a:schemeClr val="bg1"/>
                </a:solidFill>
              </a:rPr>
              <a:t>Ivy.ai:</a:t>
            </a:r>
            <a:r>
              <a:rPr lang="en-US" dirty="0">
                <a:solidFill>
                  <a:schemeClr val="bg1"/>
                </a:solidFill>
              </a:rPr>
              <a:t> Provides AI-driven chatbots for higher education institutions to handle student inquiries.</a:t>
            </a:r>
          </a:p>
          <a:p>
            <a:pPr lvl="1"/>
            <a:r>
              <a:rPr lang="en-US" b="1" dirty="0">
                <a:solidFill>
                  <a:schemeClr val="bg1"/>
                </a:solidFill>
              </a:rPr>
              <a:t>Admission’s Chatbot (Ocelot):</a:t>
            </a:r>
            <a:r>
              <a:rPr lang="en-US" dirty="0">
                <a:solidFill>
                  <a:schemeClr val="bg1"/>
                </a:solidFill>
              </a:rPr>
              <a:t> Offers AI-powered chatbots for student services and support.</a:t>
            </a:r>
          </a:p>
          <a:p>
            <a:pPr lvl="1"/>
            <a:endParaRPr lang="en-US" dirty="0">
              <a:solidFill>
                <a:schemeClr val="bg1"/>
              </a:solidFill>
            </a:endParaRPr>
          </a:p>
          <a:p>
            <a:r>
              <a:rPr lang="en-US" b="1" dirty="0">
                <a:solidFill>
                  <a:schemeClr val="bg1"/>
                </a:solidFill>
              </a:rPr>
              <a:t>Personalized Advising:</a:t>
            </a:r>
            <a:endParaRPr lang="en-US" dirty="0">
              <a:solidFill>
                <a:schemeClr val="bg1"/>
              </a:solidFill>
            </a:endParaRPr>
          </a:p>
          <a:p>
            <a:pPr lvl="1"/>
            <a:r>
              <a:rPr lang="en-US" b="1" dirty="0">
                <a:solidFill>
                  <a:schemeClr val="bg1"/>
                </a:solidFill>
              </a:rPr>
              <a:t>Advising by EAB Navigate:</a:t>
            </a:r>
            <a:r>
              <a:rPr lang="en-US" dirty="0">
                <a:solidFill>
                  <a:schemeClr val="bg1"/>
                </a:solidFill>
              </a:rPr>
              <a:t> Offers tools for personalized academic advising and student support.</a:t>
            </a:r>
          </a:p>
          <a:p>
            <a:pPr lvl="1"/>
            <a:r>
              <a:rPr lang="en-US" b="1" dirty="0">
                <a:solidFill>
                  <a:schemeClr val="bg1"/>
                </a:solidFill>
              </a:rPr>
              <a:t>Civitas Learning:</a:t>
            </a:r>
            <a:r>
              <a:rPr lang="en-US" dirty="0">
                <a:solidFill>
                  <a:schemeClr val="bg1"/>
                </a:solidFill>
              </a:rPr>
              <a:t> Provides data-driven insights for personalized student advising and interventions.</a:t>
            </a:r>
          </a:p>
          <a:p>
            <a:endParaRPr lang="en-US" sz="2800" dirty="0">
              <a:solidFill>
                <a:schemeClr val="bg1"/>
              </a:solidFill>
            </a:endParaRPr>
          </a:p>
        </p:txBody>
      </p:sp>
    </p:spTree>
    <p:extLst>
      <p:ext uri="{BB962C8B-B14F-4D97-AF65-F5344CB8AC3E}">
        <p14:creationId xmlns:p14="http://schemas.microsoft.com/office/powerpoint/2010/main" val="425292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39AD00-49CD-49C7-9BC7-87C61CCAA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86828"/>
          </a:xfrm>
          <a:prstGeom prst="rect">
            <a:avLst/>
          </a:prstGeom>
        </p:spPr>
      </p:pic>
      <p:sp>
        <p:nvSpPr>
          <p:cNvPr id="9" name="Rectangle: Rounded Corners 8">
            <a:extLst>
              <a:ext uri="{FF2B5EF4-FFF2-40B4-BE49-F238E27FC236}">
                <a16:creationId xmlns:a16="http://schemas.microsoft.com/office/drawing/2014/main" id="{F52D7D12-7DBF-4FA0-9BE8-A0F335E9A0AD}"/>
              </a:ext>
            </a:extLst>
          </p:cNvPr>
          <p:cNvSpPr/>
          <p:nvPr/>
        </p:nvSpPr>
        <p:spPr>
          <a:xfrm>
            <a:off x="1805354" y="2262553"/>
            <a:ext cx="11125200" cy="45954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D99F90-86C6-4DAA-82F5-12EF0A8EB6EF}"/>
              </a:ext>
            </a:extLst>
          </p:cNvPr>
          <p:cNvSpPr/>
          <p:nvPr/>
        </p:nvSpPr>
        <p:spPr>
          <a:xfrm>
            <a:off x="1805354" y="1"/>
            <a:ext cx="11125200" cy="12895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4E95FB-E1E8-4645-8597-A5A58B14C3F2}"/>
              </a:ext>
            </a:extLst>
          </p:cNvPr>
          <p:cNvSpPr/>
          <p:nvPr/>
        </p:nvSpPr>
        <p:spPr>
          <a:xfrm>
            <a:off x="4225751" y="-286254"/>
            <a:ext cx="8032580"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VALUE AS A TOOL</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14" name="Rectangle 13">
            <a:extLst>
              <a:ext uri="{FF2B5EF4-FFF2-40B4-BE49-F238E27FC236}">
                <a16:creationId xmlns:a16="http://schemas.microsoft.com/office/drawing/2014/main" id="{4A7CCD68-FB14-4D6E-B0A3-CD31E3833041}"/>
              </a:ext>
            </a:extLst>
          </p:cNvPr>
          <p:cNvSpPr/>
          <p:nvPr/>
        </p:nvSpPr>
        <p:spPr>
          <a:xfrm>
            <a:off x="1803919" y="2440302"/>
            <a:ext cx="10100866" cy="3416320"/>
          </a:xfrm>
          <a:prstGeom prst="rect">
            <a:avLst/>
          </a:prstGeom>
        </p:spPr>
        <p:txBody>
          <a:bodyPr wrap="square">
            <a:spAutoFit/>
          </a:bodyPr>
          <a:lstStyle/>
          <a:p>
            <a:r>
              <a:rPr lang="en-US" b="1" dirty="0">
                <a:solidFill>
                  <a:schemeClr val="bg1"/>
                </a:solidFill>
              </a:rPr>
              <a:t>4. Improved Document Management:</a:t>
            </a:r>
          </a:p>
          <a:p>
            <a:endParaRPr lang="en-US" dirty="0">
              <a:solidFill>
                <a:schemeClr val="bg1"/>
              </a:solidFill>
            </a:endParaRPr>
          </a:p>
          <a:p>
            <a:r>
              <a:rPr lang="en-US" b="1" dirty="0">
                <a:solidFill>
                  <a:schemeClr val="bg1"/>
                </a:solidFill>
              </a:rPr>
              <a:t>Document Digitization:</a:t>
            </a:r>
            <a:endParaRPr lang="en-US" dirty="0">
              <a:solidFill>
                <a:schemeClr val="bg1"/>
              </a:solidFill>
            </a:endParaRPr>
          </a:p>
          <a:p>
            <a:pPr lvl="1"/>
            <a:r>
              <a:rPr lang="en-US" b="1" dirty="0">
                <a:solidFill>
                  <a:schemeClr val="bg1"/>
                </a:solidFill>
              </a:rPr>
              <a:t>Hyland OnBase:</a:t>
            </a:r>
            <a:r>
              <a:rPr lang="en-US" dirty="0">
                <a:solidFill>
                  <a:schemeClr val="bg1"/>
                </a:solidFill>
              </a:rPr>
              <a:t> Offers enterprise content management solutions for digitizing and managing academic records.</a:t>
            </a:r>
          </a:p>
          <a:p>
            <a:pPr lvl="1"/>
            <a:r>
              <a:rPr lang="en-US" b="1" dirty="0">
                <a:solidFill>
                  <a:schemeClr val="bg1"/>
                </a:solidFill>
              </a:rPr>
              <a:t>Laserfiche:</a:t>
            </a:r>
            <a:r>
              <a:rPr lang="en-US" dirty="0">
                <a:solidFill>
                  <a:schemeClr val="bg1"/>
                </a:solidFill>
              </a:rPr>
              <a:t> Provides document management and automation solutions for higher education.</a:t>
            </a:r>
          </a:p>
          <a:p>
            <a:pPr lvl="1"/>
            <a:endParaRPr lang="en-US" dirty="0">
              <a:solidFill>
                <a:schemeClr val="bg1"/>
              </a:solidFill>
            </a:endParaRPr>
          </a:p>
          <a:p>
            <a:r>
              <a:rPr lang="en-US" b="1" dirty="0">
                <a:solidFill>
                  <a:schemeClr val="bg1"/>
                </a:solidFill>
              </a:rPr>
              <a:t>Compliance and Audits:</a:t>
            </a:r>
            <a:endParaRPr lang="en-US" dirty="0">
              <a:solidFill>
                <a:schemeClr val="bg1"/>
              </a:solidFill>
            </a:endParaRPr>
          </a:p>
          <a:p>
            <a:pPr lvl="1"/>
            <a:r>
              <a:rPr lang="en-US" b="1" dirty="0">
                <a:solidFill>
                  <a:schemeClr val="bg1"/>
                </a:solidFill>
              </a:rPr>
              <a:t>Compliance Assist by Campus Labs:</a:t>
            </a:r>
            <a:r>
              <a:rPr lang="en-US" dirty="0">
                <a:solidFill>
                  <a:schemeClr val="bg1"/>
                </a:solidFill>
              </a:rPr>
              <a:t> Helps manage accreditation, assessment, and compliance requirements.</a:t>
            </a:r>
          </a:p>
          <a:p>
            <a:pPr lvl="1"/>
            <a:r>
              <a:rPr lang="en-US" b="1" dirty="0" err="1">
                <a:solidFill>
                  <a:schemeClr val="bg1"/>
                </a:solidFill>
              </a:rPr>
              <a:t>Qualtrax</a:t>
            </a:r>
            <a:r>
              <a:rPr lang="en-US" b="1" dirty="0">
                <a:solidFill>
                  <a:schemeClr val="bg1"/>
                </a:solidFill>
              </a:rPr>
              <a:t>:</a:t>
            </a:r>
            <a:r>
              <a:rPr lang="en-US" dirty="0">
                <a:solidFill>
                  <a:schemeClr val="bg1"/>
                </a:solidFill>
              </a:rPr>
              <a:t> Offers compliance management software to ensure regulatory adherence and facilitate audits.</a:t>
            </a:r>
          </a:p>
        </p:txBody>
      </p:sp>
    </p:spTree>
    <p:extLst>
      <p:ext uri="{BB962C8B-B14F-4D97-AF65-F5344CB8AC3E}">
        <p14:creationId xmlns:p14="http://schemas.microsoft.com/office/powerpoint/2010/main" val="202669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39AD00-49CD-49C7-9BC7-87C61CCAA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86828"/>
          </a:xfrm>
          <a:prstGeom prst="rect">
            <a:avLst/>
          </a:prstGeom>
        </p:spPr>
      </p:pic>
      <p:sp>
        <p:nvSpPr>
          <p:cNvPr id="9" name="Rectangle: Rounded Corners 8">
            <a:extLst>
              <a:ext uri="{FF2B5EF4-FFF2-40B4-BE49-F238E27FC236}">
                <a16:creationId xmlns:a16="http://schemas.microsoft.com/office/drawing/2014/main" id="{F52D7D12-7DBF-4FA0-9BE8-A0F335E9A0AD}"/>
              </a:ext>
            </a:extLst>
          </p:cNvPr>
          <p:cNvSpPr/>
          <p:nvPr/>
        </p:nvSpPr>
        <p:spPr>
          <a:xfrm>
            <a:off x="1805354" y="2262553"/>
            <a:ext cx="11125200" cy="45954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D99F90-86C6-4DAA-82F5-12EF0A8EB6EF}"/>
              </a:ext>
            </a:extLst>
          </p:cNvPr>
          <p:cNvSpPr/>
          <p:nvPr/>
        </p:nvSpPr>
        <p:spPr>
          <a:xfrm>
            <a:off x="1805354" y="1"/>
            <a:ext cx="11125200" cy="12895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4E95FB-E1E8-4645-8597-A5A58B14C3F2}"/>
              </a:ext>
            </a:extLst>
          </p:cNvPr>
          <p:cNvSpPr/>
          <p:nvPr/>
        </p:nvSpPr>
        <p:spPr>
          <a:xfrm>
            <a:off x="4225751" y="-286254"/>
            <a:ext cx="8032580"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VALUE AS A TOOL</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14" name="Rectangle 13">
            <a:extLst>
              <a:ext uri="{FF2B5EF4-FFF2-40B4-BE49-F238E27FC236}">
                <a16:creationId xmlns:a16="http://schemas.microsoft.com/office/drawing/2014/main" id="{4A7CCD68-FB14-4D6E-B0A3-CD31E3833041}"/>
              </a:ext>
            </a:extLst>
          </p:cNvPr>
          <p:cNvSpPr/>
          <p:nvPr/>
        </p:nvSpPr>
        <p:spPr>
          <a:xfrm>
            <a:off x="1803919" y="2440302"/>
            <a:ext cx="10100866" cy="4001095"/>
          </a:xfrm>
          <a:prstGeom prst="rect">
            <a:avLst/>
          </a:prstGeom>
        </p:spPr>
        <p:txBody>
          <a:bodyPr wrap="square">
            <a:spAutoFit/>
          </a:bodyPr>
          <a:lstStyle/>
          <a:p>
            <a:r>
              <a:rPr lang="en-US" sz="2800" dirty="0">
                <a:solidFill>
                  <a:schemeClr val="bg1"/>
                </a:solidFill>
              </a:rPr>
              <a:t>5. </a:t>
            </a:r>
            <a:r>
              <a:rPr lang="en-US" b="1" dirty="0">
                <a:solidFill>
                  <a:schemeClr val="bg1"/>
                </a:solidFill>
              </a:rPr>
              <a:t>Operational Efficiency:</a:t>
            </a:r>
          </a:p>
          <a:p>
            <a:endParaRPr lang="en-US" dirty="0">
              <a:solidFill>
                <a:schemeClr val="bg1"/>
              </a:solidFill>
            </a:endParaRPr>
          </a:p>
          <a:p>
            <a:r>
              <a:rPr lang="en-US" b="1" dirty="0">
                <a:solidFill>
                  <a:schemeClr val="bg1"/>
                </a:solidFill>
              </a:rPr>
              <a:t>Scheduling Optimization:</a:t>
            </a:r>
            <a:endParaRPr lang="en-US" dirty="0">
              <a:solidFill>
                <a:schemeClr val="bg1"/>
              </a:solidFill>
            </a:endParaRPr>
          </a:p>
          <a:p>
            <a:pPr lvl="1"/>
            <a:r>
              <a:rPr lang="en-US" b="1" dirty="0">
                <a:solidFill>
                  <a:schemeClr val="bg1"/>
                </a:solidFill>
              </a:rPr>
              <a:t>Ad Astra:</a:t>
            </a:r>
            <a:r>
              <a:rPr lang="en-US" dirty="0">
                <a:solidFill>
                  <a:schemeClr val="bg1"/>
                </a:solidFill>
              </a:rPr>
              <a:t> Provides scheduling and resource management solutions to optimize class schedules and room assignments.</a:t>
            </a:r>
          </a:p>
          <a:p>
            <a:pPr lvl="1"/>
            <a:r>
              <a:rPr lang="en-US" b="1" dirty="0" err="1">
                <a:solidFill>
                  <a:schemeClr val="bg1"/>
                </a:solidFill>
              </a:rPr>
              <a:t>CollegeNET</a:t>
            </a:r>
            <a:r>
              <a:rPr lang="en-US" b="1" dirty="0">
                <a:solidFill>
                  <a:schemeClr val="bg1"/>
                </a:solidFill>
              </a:rPr>
              <a:t>:</a:t>
            </a:r>
            <a:r>
              <a:rPr lang="en-US" dirty="0">
                <a:solidFill>
                  <a:schemeClr val="bg1"/>
                </a:solidFill>
              </a:rPr>
              <a:t> Offers tools for academic scheduling, event management, and room scheduling.</a:t>
            </a:r>
          </a:p>
          <a:p>
            <a:pPr lvl="1"/>
            <a:endParaRPr lang="en-US" dirty="0">
              <a:solidFill>
                <a:schemeClr val="bg1"/>
              </a:solidFill>
            </a:endParaRPr>
          </a:p>
          <a:p>
            <a:r>
              <a:rPr lang="en-US" b="1" dirty="0">
                <a:solidFill>
                  <a:schemeClr val="bg1"/>
                </a:solidFill>
              </a:rPr>
              <a:t>Resource Allocation:</a:t>
            </a:r>
            <a:endParaRPr lang="en-US" dirty="0">
              <a:solidFill>
                <a:schemeClr val="bg1"/>
              </a:solidFill>
            </a:endParaRPr>
          </a:p>
          <a:p>
            <a:pPr lvl="1"/>
            <a:r>
              <a:rPr lang="en-US" b="1" dirty="0">
                <a:solidFill>
                  <a:schemeClr val="bg1"/>
                </a:solidFill>
              </a:rPr>
              <a:t>Workday Student:</a:t>
            </a:r>
            <a:r>
              <a:rPr lang="en-US" dirty="0">
                <a:solidFill>
                  <a:schemeClr val="bg1"/>
                </a:solidFill>
              </a:rPr>
              <a:t> Offers cloud-based solutions for student administration, including resource allocation.</a:t>
            </a:r>
          </a:p>
          <a:p>
            <a:pPr lvl="1"/>
            <a:r>
              <a:rPr lang="en-US" b="1" dirty="0">
                <a:solidFill>
                  <a:schemeClr val="bg1"/>
                </a:solidFill>
              </a:rPr>
              <a:t>Ellucian Banner:</a:t>
            </a:r>
            <a:r>
              <a:rPr lang="en-US" dirty="0">
                <a:solidFill>
                  <a:schemeClr val="bg1"/>
                </a:solidFill>
              </a:rPr>
              <a:t> Provides tools for efficient allocation of staff and resources based on institutional needs.</a:t>
            </a:r>
          </a:p>
          <a:p>
            <a:endParaRPr lang="en-US" sz="2800" dirty="0">
              <a:solidFill>
                <a:schemeClr val="bg1"/>
              </a:solidFill>
            </a:endParaRPr>
          </a:p>
        </p:txBody>
      </p:sp>
    </p:spTree>
    <p:extLst>
      <p:ext uri="{BB962C8B-B14F-4D97-AF65-F5344CB8AC3E}">
        <p14:creationId xmlns:p14="http://schemas.microsoft.com/office/powerpoint/2010/main" val="309947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BF182-2D17-4C5C-9101-AFF8159AEF9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7DD0AE83-E7AB-493A-838E-198C30681C57}"/>
              </a:ext>
            </a:extLst>
          </p:cNvPr>
          <p:cNvSpPr/>
          <p:nvPr/>
        </p:nvSpPr>
        <p:spPr>
          <a:xfrm>
            <a:off x="1688123" y="2286000"/>
            <a:ext cx="11125200" cy="427892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BB1334D-8CE2-4641-8865-22B0E2AA9DF5}"/>
              </a:ext>
            </a:extLst>
          </p:cNvPr>
          <p:cNvSpPr/>
          <p:nvPr/>
        </p:nvSpPr>
        <p:spPr>
          <a:xfrm>
            <a:off x="1688123" y="644771"/>
            <a:ext cx="9929446" cy="9847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4B3EE0-673E-4DDB-A681-8B4AE8D293BE}"/>
              </a:ext>
            </a:extLst>
          </p:cNvPr>
          <p:cNvSpPr/>
          <p:nvPr/>
        </p:nvSpPr>
        <p:spPr>
          <a:xfrm>
            <a:off x="7980047" y="168792"/>
            <a:ext cx="3924737"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AGENDA</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6" name="Rectangle 5">
            <a:extLst>
              <a:ext uri="{FF2B5EF4-FFF2-40B4-BE49-F238E27FC236}">
                <a16:creationId xmlns:a16="http://schemas.microsoft.com/office/drawing/2014/main" id="{B670BBB7-6EA2-435E-9C8E-908C074AD0B2}"/>
              </a:ext>
            </a:extLst>
          </p:cNvPr>
          <p:cNvSpPr/>
          <p:nvPr/>
        </p:nvSpPr>
        <p:spPr>
          <a:xfrm>
            <a:off x="-143207" y="2388594"/>
            <a:ext cx="8167534" cy="1107996"/>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6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rPr>
              <a:t>Overview of AI </a:t>
            </a:r>
            <a:endParaRPr lang="en-US" sz="3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7" name="Rectangle 6">
            <a:extLst>
              <a:ext uri="{FF2B5EF4-FFF2-40B4-BE49-F238E27FC236}">
                <a16:creationId xmlns:a16="http://schemas.microsoft.com/office/drawing/2014/main" id="{E04138D3-F499-44F5-8B3C-B36D7B050841}"/>
              </a:ext>
            </a:extLst>
          </p:cNvPr>
          <p:cNvSpPr/>
          <p:nvPr/>
        </p:nvSpPr>
        <p:spPr>
          <a:xfrm>
            <a:off x="-37700" y="3087163"/>
            <a:ext cx="8167534" cy="1107996"/>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6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rPr>
              <a:t>Value as a tool</a:t>
            </a:r>
            <a:endParaRPr lang="en-US" sz="3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8" name="Rectangle 7">
            <a:extLst>
              <a:ext uri="{FF2B5EF4-FFF2-40B4-BE49-F238E27FC236}">
                <a16:creationId xmlns:a16="http://schemas.microsoft.com/office/drawing/2014/main" id="{E84DC641-92D6-44CE-85E3-C777401E5FB3}"/>
              </a:ext>
            </a:extLst>
          </p:cNvPr>
          <p:cNvSpPr/>
          <p:nvPr/>
        </p:nvSpPr>
        <p:spPr>
          <a:xfrm>
            <a:off x="425961" y="3759769"/>
            <a:ext cx="8167534" cy="1107996"/>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6600" dirty="0">
                <a:ln w="0"/>
                <a:solidFill>
                  <a:srgbClr val="FF9933"/>
                </a:solidFill>
                <a:effectLst>
                  <a:outerShdw blurRad="38100" dist="25400" dir="5400000" algn="ctr" rotWithShape="0">
                    <a:srgbClr val="6E747A">
                      <a:alpha val="43000"/>
                    </a:srgbClr>
                  </a:outerShdw>
                </a:effectLst>
                <a:latin typeface="Final Frontier Old Style" panose="020B0000000000000000" pitchFamily="34" charset="0"/>
              </a:rPr>
              <a:t>Examples of usage</a:t>
            </a:r>
            <a:endParaRPr lang="en-US" sz="3600" dirty="0">
              <a:ln w="0"/>
              <a:solidFill>
                <a:srgbClr val="FF9933"/>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9" name="Rectangle 8">
            <a:extLst>
              <a:ext uri="{FF2B5EF4-FFF2-40B4-BE49-F238E27FC236}">
                <a16:creationId xmlns:a16="http://schemas.microsoft.com/office/drawing/2014/main" id="{3A110D27-461E-4280-B930-37D069BA9BE6}"/>
              </a:ext>
            </a:extLst>
          </p:cNvPr>
          <p:cNvSpPr/>
          <p:nvPr/>
        </p:nvSpPr>
        <p:spPr>
          <a:xfrm>
            <a:off x="-693713" y="4432375"/>
            <a:ext cx="8167534" cy="1107996"/>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6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rPr>
              <a:t>Conclusion</a:t>
            </a:r>
            <a:endParaRPr lang="en-US" sz="3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2" name="Rectangle 1">
            <a:extLst>
              <a:ext uri="{FF2B5EF4-FFF2-40B4-BE49-F238E27FC236}">
                <a16:creationId xmlns:a16="http://schemas.microsoft.com/office/drawing/2014/main" id="{5535AE36-EC8B-49C4-827B-5C544A05313F}"/>
              </a:ext>
            </a:extLst>
          </p:cNvPr>
          <p:cNvSpPr/>
          <p:nvPr/>
        </p:nvSpPr>
        <p:spPr>
          <a:xfrm>
            <a:off x="2313992" y="0"/>
            <a:ext cx="4226767" cy="5038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Funny Star Trek: TNG Gifs, Pictures, Etc. - Utter Madness - Wattpad">
            <a:extLst>
              <a:ext uri="{FF2B5EF4-FFF2-40B4-BE49-F238E27FC236}">
                <a16:creationId xmlns:a16="http://schemas.microsoft.com/office/drawing/2014/main" id="{ED239C3D-76D5-44D0-90AE-33A1EB8C1A6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68074" y="3065992"/>
            <a:ext cx="3810000"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93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39AD00-49CD-49C7-9BC7-87C61CCAA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86828"/>
          </a:xfrm>
          <a:prstGeom prst="rect">
            <a:avLst/>
          </a:prstGeom>
        </p:spPr>
      </p:pic>
      <p:sp>
        <p:nvSpPr>
          <p:cNvPr id="9" name="Rectangle: Rounded Corners 8">
            <a:extLst>
              <a:ext uri="{FF2B5EF4-FFF2-40B4-BE49-F238E27FC236}">
                <a16:creationId xmlns:a16="http://schemas.microsoft.com/office/drawing/2014/main" id="{F52D7D12-7DBF-4FA0-9BE8-A0F335E9A0AD}"/>
              </a:ext>
            </a:extLst>
          </p:cNvPr>
          <p:cNvSpPr/>
          <p:nvPr/>
        </p:nvSpPr>
        <p:spPr>
          <a:xfrm>
            <a:off x="1805354" y="2262553"/>
            <a:ext cx="11125200" cy="45954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D99F90-86C6-4DAA-82F5-12EF0A8EB6EF}"/>
              </a:ext>
            </a:extLst>
          </p:cNvPr>
          <p:cNvSpPr/>
          <p:nvPr/>
        </p:nvSpPr>
        <p:spPr>
          <a:xfrm>
            <a:off x="1805354" y="1"/>
            <a:ext cx="11125200" cy="12895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AA284CB-49E9-406D-B7D1-696A772F5233}"/>
              </a:ext>
            </a:extLst>
          </p:cNvPr>
          <p:cNvSpPr/>
          <p:nvPr/>
        </p:nvSpPr>
        <p:spPr>
          <a:xfrm>
            <a:off x="6820677" y="-286254"/>
            <a:ext cx="5437653"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EXAMPLE 1</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6" name="Rectangle 5">
            <a:extLst>
              <a:ext uri="{FF2B5EF4-FFF2-40B4-BE49-F238E27FC236}">
                <a16:creationId xmlns:a16="http://schemas.microsoft.com/office/drawing/2014/main" id="{8C9D9505-075B-4425-B0A8-20A29C553B3C}"/>
              </a:ext>
            </a:extLst>
          </p:cNvPr>
          <p:cNvSpPr/>
          <p:nvPr/>
        </p:nvSpPr>
        <p:spPr>
          <a:xfrm>
            <a:off x="1803919" y="2440302"/>
            <a:ext cx="10100866" cy="2677656"/>
          </a:xfrm>
          <a:prstGeom prst="rect">
            <a:avLst/>
          </a:prstGeom>
        </p:spPr>
        <p:txBody>
          <a:bodyPr wrap="square">
            <a:spAutoFit/>
          </a:bodyPr>
          <a:lstStyle/>
          <a:p>
            <a:r>
              <a:rPr lang="en-US" sz="2800" dirty="0">
                <a:solidFill>
                  <a:schemeClr val="bg1"/>
                </a:solidFill>
              </a:rPr>
              <a:t>I need to plan my week. I have a 3 hour total project that requires focus, a meeting on Wednesday from 1-2, a meeting on Monday and Thursday that can’t be moved from 2:30-4:30. Find an optimal time in my week on one day so I can knock out the project and still allow time for mental health breaks. Layout the whole week. </a:t>
            </a:r>
            <a:endParaRPr lang="en-US" dirty="0">
              <a:solidFill>
                <a:schemeClr val="bg1"/>
              </a:solidFill>
            </a:endParaRPr>
          </a:p>
          <a:p>
            <a:endParaRPr lang="en-US" sz="2800" dirty="0">
              <a:solidFill>
                <a:schemeClr val="bg1"/>
              </a:solidFill>
            </a:endParaRPr>
          </a:p>
        </p:txBody>
      </p:sp>
    </p:spTree>
    <p:extLst>
      <p:ext uri="{BB962C8B-B14F-4D97-AF65-F5344CB8AC3E}">
        <p14:creationId xmlns:p14="http://schemas.microsoft.com/office/powerpoint/2010/main" val="63280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39AD00-49CD-49C7-9BC7-87C61CCAA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86828"/>
          </a:xfrm>
          <a:prstGeom prst="rect">
            <a:avLst/>
          </a:prstGeom>
        </p:spPr>
      </p:pic>
      <p:sp>
        <p:nvSpPr>
          <p:cNvPr id="9" name="Rectangle: Rounded Corners 8">
            <a:extLst>
              <a:ext uri="{FF2B5EF4-FFF2-40B4-BE49-F238E27FC236}">
                <a16:creationId xmlns:a16="http://schemas.microsoft.com/office/drawing/2014/main" id="{F52D7D12-7DBF-4FA0-9BE8-A0F335E9A0AD}"/>
              </a:ext>
            </a:extLst>
          </p:cNvPr>
          <p:cNvSpPr/>
          <p:nvPr/>
        </p:nvSpPr>
        <p:spPr>
          <a:xfrm>
            <a:off x="1805354" y="2262553"/>
            <a:ext cx="11125200" cy="45954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D99F90-86C6-4DAA-82F5-12EF0A8EB6EF}"/>
              </a:ext>
            </a:extLst>
          </p:cNvPr>
          <p:cNvSpPr/>
          <p:nvPr/>
        </p:nvSpPr>
        <p:spPr>
          <a:xfrm>
            <a:off x="1805354" y="1"/>
            <a:ext cx="11125200" cy="12895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AA284CB-49E9-406D-B7D1-696A772F5233}"/>
              </a:ext>
            </a:extLst>
          </p:cNvPr>
          <p:cNvSpPr/>
          <p:nvPr/>
        </p:nvSpPr>
        <p:spPr>
          <a:xfrm>
            <a:off x="6820677" y="-286254"/>
            <a:ext cx="5437653"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EXAMPLE 2</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6" name="Rectangle 5">
            <a:extLst>
              <a:ext uri="{FF2B5EF4-FFF2-40B4-BE49-F238E27FC236}">
                <a16:creationId xmlns:a16="http://schemas.microsoft.com/office/drawing/2014/main" id="{8C9D9505-075B-4425-B0A8-20A29C553B3C}"/>
              </a:ext>
            </a:extLst>
          </p:cNvPr>
          <p:cNvSpPr/>
          <p:nvPr/>
        </p:nvSpPr>
        <p:spPr>
          <a:xfrm>
            <a:off x="1803919" y="2440302"/>
            <a:ext cx="10100866" cy="4893647"/>
          </a:xfrm>
          <a:prstGeom prst="rect">
            <a:avLst/>
          </a:prstGeom>
        </p:spPr>
        <p:txBody>
          <a:bodyPr wrap="square">
            <a:spAutoFit/>
          </a:bodyPr>
          <a:lstStyle/>
          <a:p>
            <a:r>
              <a:rPr lang="en-US" sz="2800" dirty="0">
                <a:solidFill>
                  <a:schemeClr val="bg1"/>
                </a:solidFill>
              </a:rPr>
              <a:t>I am not in the best mood and need to change the tone to be more professional. Rewrite this email:</a:t>
            </a:r>
          </a:p>
          <a:p>
            <a:endParaRPr lang="en-US" sz="1200" dirty="0">
              <a:solidFill>
                <a:schemeClr val="bg1"/>
              </a:solidFill>
            </a:endParaRPr>
          </a:p>
          <a:p>
            <a:r>
              <a:rPr lang="en-US" dirty="0">
                <a:solidFill>
                  <a:schemeClr val="bg1"/>
                </a:solidFill>
              </a:rPr>
              <a:t>Hey John,</a:t>
            </a:r>
          </a:p>
          <a:p>
            <a:r>
              <a:rPr lang="en-US" dirty="0">
                <a:solidFill>
                  <a:schemeClr val="bg1"/>
                </a:solidFill>
              </a:rPr>
              <a:t>After 3 years you still do not understand the basics of the degree audit system. I’m tired of having to constantly tell you the same thing. It’s like you don’t even care about actually doing the work yourself and expect me to do it for you. I’ve told you multiple times to double-check the student data and the catalog year. This is unacceptable. If you keep this up, we’re going to have a serious problem because you are wasting my time.</a:t>
            </a:r>
          </a:p>
          <a:p>
            <a:r>
              <a:rPr lang="en-US" dirty="0">
                <a:solidFill>
                  <a:schemeClr val="bg1"/>
                </a:solidFill>
              </a:rPr>
              <a:t>Figure it out. I don’t have time to babysit you and your work.</a:t>
            </a:r>
          </a:p>
          <a:p>
            <a:r>
              <a:rPr lang="en-US" dirty="0">
                <a:solidFill>
                  <a:schemeClr val="bg1"/>
                </a:solidFill>
              </a:rPr>
              <a:t>Get it together.</a:t>
            </a:r>
          </a:p>
          <a:p>
            <a:endParaRPr lang="en-US" dirty="0">
              <a:solidFill>
                <a:schemeClr val="bg1"/>
              </a:solidFill>
            </a:endParaRPr>
          </a:p>
          <a:p>
            <a:r>
              <a:rPr lang="en-US" dirty="0">
                <a:solidFill>
                  <a:schemeClr val="bg1"/>
                </a:solidFill>
              </a:rPr>
              <a:t>Thanks, </a:t>
            </a:r>
          </a:p>
          <a:p>
            <a:r>
              <a:rPr lang="en-US" dirty="0">
                <a:solidFill>
                  <a:schemeClr val="bg1"/>
                </a:solidFill>
              </a:rPr>
              <a:t>Chad</a:t>
            </a:r>
          </a:p>
          <a:p>
            <a:endParaRPr lang="en-US" dirty="0">
              <a:solidFill>
                <a:schemeClr val="bg1"/>
              </a:solidFill>
            </a:endParaRPr>
          </a:p>
          <a:p>
            <a:endParaRPr lang="en-US" sz="2800" dirty="0">
              <a:solidFill>
                <a:schemeClr val="bg1"/>
              </a:solidFill>
            </a:endParaRPr>
          </a:p>
        </p:txBody>
      </p:sp>
      <p:pic>
        <p:nvPicPr>
          <p:cNvPr id="7" name="Picture 2" descr="Commander Data GIFs | Tenor">
            <a:extLst>
              <a:ext uri="{FF2B5EF4-FFF2-40B4-BE49-F238E27FC236}">
                <a16:creationId xmlns:a16="http://schemas.microsoft.com/office/drawing/2014/main" id="{95DD878D-7F83-42B4-9A68-9C599A68B55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338896" y="4993724"/>
            <a:ext cx="2095500"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73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39AD00-49CD-49C7-9BC7-87C61CCAA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86828"/>
          </a:xfrm>
          <a:prstGeom prst="rect">
            <a:avLst/>
          </a:prstGeom>
        </p:spPr>
      </p:pic>
      <p:sp>
        <p:nvSpPr>
          <p:cNvPr id="9" name="Rectangle: Rounded Corners 8">
            <a:extLst>
              <a:ext uri="{FF2B5EF4-FFF2-40B4-BE49-F238E27FC236}">
                <a16:creationId xmlns:a16="http://schemas.microsoft.com/office/drawing/2014/main" id="{F52D7D12-7DBF-4FA0-9BE8-A0F335E9A0AD}"/>
              </a:ext>
            </a:extLst>
          </p:cNvPr>
          <p:cNvSpPr/>
          <p:nvPr/>
        </p:nvSpPr>
        <p:spPr>
          <a:xfrm>
            <a:off x="1805354" y="2262553"/>
            <a:ext cx="11125200" cy="45954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D99F90-86C6-4DAA-82F5-12EF0A8EB6EF}"/>
              </a:ext>
            </a:extLst>
          </p:cNvPr>
          <p:cNvSpPr/>
          <p:nvPr/>
        </p:nvSpPr>
        <p:spPr>
          <a:xfrm>
            <a:off x="1805354" y="1"/>
            <a:ext cx="11125200" cy="12895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AA284CB-49E9-406D-B7D1-696A772F5233}"/>
              </a:ext>
            </a:extLst>
          </p:cNvPr>
          <p:cNvSpPr/>
          <p:nvPr/>
        </p:nvSpPr>
        <p:spPr>
          <a:xfrm>
            <a:off x="6820677" y="-286254"/>
            <a:ext cx="5437653"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EXAMPLE 3</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6" name="Rectangle 5">
            <a:extLst>
              <a:ext uri="{FF2B5EF4-FFF2-40B4-BE49-F238E27FC236}">
                <a16:creationId xmlns:a16="http://schemas.microsoft.com/office/drawing/2014/main" id="{8C9D9505-075B-4425-B0A8-20A29C553B3C}"/>
              </a:ext>
            </a:extLst>
          </p:cNvPr>
          <p:cNvSpPr/>
          <p:nvPr/>
        </p:nvSpPr>
        <p:spPr>
          <a:xfrm>
            <a:off x="1803919" y="2440302"/>
            <a:ext cx="6668277" cy="4832092"/>
          </a:xfrm>
          <a:prstGeom prst="rect">
            <a:avLst/>
          </a:prstGeom>
        </p:spPr>
        <p:txBody>
          <a:bodyPr wrap="square">
            <a:spAutoFit/>
          </a:bodyPr>
          <a:lstStyle/>
          <a:p>
            <a:r>
              <a:rPr lang="en-US" sz="2800" dirty="0">
                <a:solidFill>
                  <a:schemeClr val="bg1"/>
                </a:solidFill>
              </a:rPr>
              <a:t>Take the role of a degree audit analyst in the office of the registrar at a university. I am having trouble with the information in my training on my university’s degree audit system. If seems like the information is not setting in to advisors who use the system. Help me create a new training timeline that covers an academic year. At minimum I think I want to include monthly webinar if that is a good idea. </a:t>
            </a:r>
            <a:endParaRPr lang="en-US" dirty="0">
              <a:solidFill>
                <a:schemeClr val="bg1"/>
              </a:solidFill>
            </a:endParaRPr>
          </a:p>
          <a:p>
            <a:endParaRPr lang="en-US" sz="2800" dirty="0">
              <a:solidFill>
                <a:schemeClr val="bg1"/>
              </a:solidFill>
            </a:endParaRPr>
          </a:p>
        </p:txBody>
      </p:sp>
      <p:pic>
        <p:nvPicPr>
          <p:cNvPr id="7" name="Picture 2" descr="star trek tng gif | WiffleGif">
            <a:extLst>
              <a:ext uri="{FF2B5EF4-FFF2-40B4-BE49-F238E27FC236}">
                <a16:creationId xmlns:a16="http://schemas.microsoft.com/office/drawing/2014/main" id="{E6D606F6-7A8E-4DB7-B0A6-45507A5B22F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04829" y="2955543"/>
            <a:ext cx="3942572" cy="2609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96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05B03-D309-4E76-A4D7-79AFC0A314B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F9B8F16-978C-4351-81A5-090D97CAC6ED}"/>
              </a:ext>
            </a:extLst>
          </p:cNvPr>
          <p:cNvSpPr/>
          <p:nvPr/>
        </p:nvSpPr>
        <p:spPr>
          <a:xfrm>
            <a:off x="-1" y="0"/>
            <a:ext cx="12191999" cy="2215991"/>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3800" b="0" cap="none" spc="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The Next Generation</a:t>
            </a:r>
          </a:p>
        </p:txBody>
      </p:sp>
      <p:sp>
        <p:nvSpPr>
          <p:cNvPr id="5" name="Rectangle 4">
            <a:extLst>
              <a:ext uri="{FF2B5EF4-FFF2-40B4-BE49-F238E27FC236}">
                <a16:creationId xmlns:a16="http://schemas.microsoft.com/office/drawing/2014/main" id="{AF6CFEBA-882D-417C-A842-3338A47CDADC}"/>
              </a:ext>
            </a:extLst>
          </p:cNvPr>
          <p:cNvSpPr/>
          <p:nvPr/>
        </p:nvSpPr>
        <p:spPr>
          <a:xfrm>
            <a:off x="2708068" y="1754224"/>
            <a:ext cx="6775864" cy="1200329"/>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72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Innovating with AI</a:t>
            </a:r>
          </a:p>
        </p:txBody>
      </p:sp>
    </p:spTree>
    <p:extLst>
      <p:ext uri="{BB962C8B-B14F-4D97-AF65-F5344CB8AC3E}">
        <p14:creationId xmlns:p14="http://schemas.microsoft.com/office/powerpoint/2010/main" val="396977340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1000"/>
                                        <p:tgtEl>
                                          <p:spTgt spid="7">
                                            <p:txEl>
                                              <p:pRg st="0" end="0"/>
                                            </p:txEl>
                                          </p:spTgt>
                                        </p:tgtEl>
                                      </p:cBhvr>
                                    </p:animEffect>
                                  </p:childTnLst>
                                </p:cTn>
                              </p:par>
                            </p:childTnLst>
                          </p:cTn>
                        </p:par>
                        <p:par>
                          <p:cTn id="8" fill="hold">
                            <p:stCondLst>
                              <p:cond delay="1000"/>
                            </p:stCondLst>
                            <p:childTnLst>
                              <p:par>
                                <p:cTn id="9" presetID="31" presetClass="entr" presetSubtype="0" fill="hold" nodeType="afterEffect">
                                  <p:stCondLst>
                                    <p:cond delay="50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p:cTn id="11"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39AD00-49CD-49C7-9BC7-87C61CCAA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86828"/>
          </a:xfrm>
          <a:prstGeom prst="rect">
            <a:avLst/>
          </a:prstGeom>
        </p:spPr>
      </p:pic>
      <p:sp>
        <p:nvSpPr>
          <p:cNvPr id="9" name="Rectangle: Rounded Corners 8">
            <a:extLst>
              <a:ext uri="{FF2B5EF4-FFF2-40B4-BE49-F238E27FC236}">
                <a16:creationId xmlns:a16="http://schemas.microsoft.com/office/drawing/2014/main" id="{F52D7D12-7DBF-4FA0-9BE8-A0F335E9A0AD}"/>
              </a:ext>
            </a:extLst>
          </p:cNvPr>
          <p:cNvSpPr/>
          <p:nvPr/>
        </p:nvSpPr>
        <p:spPr>
          <a:xfrm>
            <a:off x="1805354" y="2262553"/>
            <a:ext cx="11125200" cy="45954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D99F90-86C6-4DAA-82F5-12EF0A8EB6EF}"/>
              </a:ext>
            </a:extLst>
          </p:cNvPr>
          <p:cNvSpPr/>
          <p:nvPr/>
        </p:nvSpPr>
        <p:spPr>
          <a:xfrm>
            <a:off x="1805354" y="1"/>
            <a:ext cx="11125200" cy="12895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AA284CB-49E9-406D-B7D1-696A772F5233}"/>
              </a:ext>
            </a:extLst>
          </p:cNvPr>
          <p:cNvSpPr/>
          <p:nvPr/>
        </p:nvSpPr>
        <p:spPr>
          <a:xfrm>
            <a:off x="6820677" y="-286254"/>
            <a:ext cx="5437653"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EXAMPLE 4</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6" name="Rectangle 5">
            <a:extLst>
              <a:ext uri="{FF2B5EF4-FFF2-40B4-BE49-F238E27FC236}">
                <a16:creationId xmlns:a16="http://schemas.microsoft.com/office/drawing/2014/main" id="{8C9D9505-075B-4425-B0A8-20A29C553B3C}"/>
              </a:ext>
            </a:extLst>
          </p:cNvPr>
          <p:cNvSpPr/>
          <p:nvPr/>
        </p:nvSpPr>
        <p:spPr>
          <a:xfrm>
            <a:off x="1803919" y="2440302"/>
            <a:ext cx="10100866" cy="2677656"/>
          </a:xfrm>
          <a:prstGeom prst="rect">
            <a:avLst/>
          </a:prstGeom>
        </p:spPr>
        <p:txBody>
          <a:bodyPr wrap="square">
            <a:spAutoFit/>
          </a:bodyPr>
          <a:lstStyle/>
          <a:p>
            <a:r>
              <a:rPr lang="en-US" sz="2800" dirty="0">
                <a:solidFill>
                  <a:schemeClr val="bg1"/>
                </a:solidFill>
              </a:rPr>
              <a:t>Take the role of a registrar at a university. </a:t>
            </a:r>
          </a:p>
          <a:p>
            <a:r>
              <a:rPr lang="en-US" sz="2800" dirty="0">
                <a:solidFill>
                  <a:schemeClr val="bg1"/>
                </a:solidFill>
              </a:rPr>
              <a:t>*Create a short test for a new employee that centers on FERPA</a:t>
            </a:r>
          </a:p>
          <a:p>
            <a:r>
              <a:rPr lang="en-US" sz="2800" dirty="0">
                <a:solidFill>
                  <a:schemeClr val="bg1"/>
                </a:solidFill>
              </a:rPr>
              <a:t>*Create a multiple choice test about FERPA for a new employee</a:t>
            </a:r>
          </a:p>
          <a:p>
            <a:r>
              <a:rPr lang="en-US" sz="2800" dirty="0">
                <a:solidFill>
                  <a:schemeClr val="bg1"/>
                </a:solidFill>
              </a:rPr>
              <a:t>*Create an executive level test about FERPA for use to certify </a:t>
            </a:r>
          </a:p>
          <a:p>
            <a:r>
              <a:rPr lang="en-US" sz="2800" dirty="0">
                <a:solidFill>
                  <a:schemeClr val="bg1"/>
                </a:solidFill>
              </a:rPr>
              <a:t>management staff in a registrar office</a:t>
            </a:r>
          </a:p>
          <a:p>
            <a:endParaRPr lang="en-US" sz="2800" dirty="0">
              <a:solidFill>
                <a:schemeClr val="bg1"/>
              </a:solidFill>
            </a:endParaRPr>
          </a:p>
        </p:txBody>
      </p:sp>
    </p:spTree>
    <p:extLst>
      <p:ext uri="{BB962C8B-B14F-4D97-AF65-F5344CB8AC3E}">
        <p14:creationId xmlns:p14="http://schemas.microsoft.com/office/powerpoint/2010/main" val="205704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39AD00-49CD-49C7-9BC7-87C61CCAA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86828"/>
          </a:xfrm>
          <a:prstGeom prst="rect">
            <a:avLst/>
          </a:prstGeom>
        </p:spPr>
      </p:pic>
      <p:sp>
        <p:nvSpPr>
          <p:cNvPr id="9" name="Rectangle: Rounded Corners 8">
            <a:extLst>
              <a:ext uri="{FF2B5EF4-FFF2-40B4-BE49-F238E27FC236}">
                <a16:creationId xmlns:a16="http://schemas.microsoft.com/office/drawing/2014/main" id="{F52D7D12-7DBF-4FA0-9BE8-A0F335E9A0AD}"/>
              </a:ext>
            </a:extLst>
          </p:cNvPr>
          <p:cNvSpPr/>
          <p:nvPr/>
        </p:nvSpPr>
        <p:spPr>
          <a:xfrm>
            <a:off x="1805354" y="2262553"/>
            <a:ext cx="11125200" cy="45954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D99F90-86C6-4DAA-82F5-12EF0A8EB6EF}"/>
              </a:ext>
            </a:extLst>
          </p:cNvPr>
          <p:cNvSpPr/>
          <p:nvPr/>
        </p:nvSpPr>
        <p:spPr>
          <a:xfrm>
            <a:off x="1805354" y="1"/>
            <a:ext cx="11125200" cy="12895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AA284CB-49E9-406D-B7D1-696A772F5233}"/>
              </a:ext>
            </a:extLst>
          </p:cNvPr>
          <p:cNvSpPr/>
          <p:nvPr/>
        </p:nvSpPr>
        <p:spPr>
          <a:xfrm>
            <a:off x="6820677" y="-286254"/>
            <a:ext cx="5437653"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EXAMPLE 5</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6" name="Rectangle 5">
            <a:extLst>
              <a:ext uri="{FF2B5EF4-FFF2-40B4-BE49-F238E27FC236}">
                <a16:creationId xmlns:a16="http://schemas.microsoft.com/office/drawing/2014/main" id="{8C9D9505-075B-4425-B0A8-20A29C553B3C}"/>
              </a:ext>
            </a:extLst>
          </p:cNvPr>
          <p:cNvSpPr/>
          <p:nvPr/>
        </p:nvSpPr>
        <p:spPr>
          <a:xfrm>
            <a:off x="1803918" y="2440302"/>
            <a:ext cx="10633787" cy="4401205"/>
          </a:xfrm>
          <a:prstGeom prst="rect">
            <a:avLst/>
          </a:prstGeom>
        </p:spPr>
        <p:txBody>
          <a:bodyPr wrap="square">
            <a:spAutoFit/>
          </a:bodyPr>
          <a:lstStyle/>
          <a:p>
            <a:r>
              <a:rPr lang="en-US" sz="2800" dirty="0">
                <a:solidFill>
                  <a:schemeClr val="bg1"/>
                </a:solidFill>
              </a:rPr>
              <a:t>Translate this email into Spanish.</a:t>
            </a:r>
          </a:p>
          <a:p>
            <a:r>
              <a:rPr lang="en-US" dirty="0">
                <a:solidFill>
                  <a:schemeClr val="bg1"/>
                </a:solidFill>
              </a:rPr>
              <a:t>Hi John,</a:t>
            </a:r>
          </a:p>
          <a:p>
            <a:endParaRPr lang="en-US" dirty="0">
              <a:solidFill>
                <a:schemeClr val="bg1"/>
              </a:solidFill>
            </a:endParaRPr>
          </a:p>
          <a:p>
            <a:r>
              <a:rPr lang="en-US" dirty="0">
                <a:solidFill>
                  <a:schemeClr val="bg1"/>
                </a:solidFill>
              </a:rPr>
              <a:t>I hope you're doing well.</a:t>
            </a:r>
          </a:p>
          <a:p>
            <a:r>
              <a:rPr lang="en-US" dirty="0">
                <a:solidFill>
                  <a:schemeClr val="bg1"/>
                </a:solidFill>
              </a:rPr>
              <a:t>I wanted to touch base regarding the recent degree audit reports. It seems there are still some recurring issues with understanding the basics of the degree audit system, particularly concerning the accuracy of student data and the catalog year. Given your experience, I believe we can address these effectively.</a:t>
            </a:r>
          </a:p>
          <a:p>
            <a:r>
              <a:rPr lang="en-US" dirty="0">
                <a:solidFill>
                  <a:schemeClr val="bg1"/>
                </a:solidFill>
              </a:rPr>
              <a:t>Could you please review the latest report and correct the identified errors? Double-checking the student data and catalog year before submission is crucial to ensure accuracy.</a:t>
            </a:r>
          </a:p>
          <a:p>
            <a:r>
              <a:rPr lang="en-US" dirty="0">
                <a:solidFill>
                  <a:schemeClr val="bg1"/>
                </a:solidFill>
              </a:rPr>
              <a:t>If there's anything specific you're finding challenging or if additional training would be helpful, please let me know. I'm here to support you in any way I can to ensure we meet our high standards.</a:t>
            </a:r>
          </a:p>
          <a:p>
            <a:r>
              <a:rPr lang="en-US" dirty="0">
                <a:solidFill>
                  <a:schemeClr val="bg1"/>
                </a:solidFill>
              </a:rPr>
              <a:t>Thank you for your attention to this matter.</a:t>
            </a:r>
          </a:p>
          <a:p>
            <a:endParaRPr lang="en-US" dirty="0">
              <a:solidFill>
                <a:schemeClr val="bg1"/>
              </a:solidFill>
            </a:endParaRPr>
          </a:p>
          <a:p>
            <a:r>
              <a:rPr lang="en-US" dirty="0">
                <a:solidFill>
                  <a:schemeClr val="bg1"/>
                </a:solidFill>
              </a:rPr>
              <a:t>Best regards,</a:t>
            </a:r>
          </a:p>
          <a:p>
            <a:r>
              <a:rPr lang="en-US" dirty="0">
                <a:solidFill>
                  <a:schemeClr val="bg1"/>
                </a:solidFill>
              </a:rPr>
              <a:t>Chad</a:t>
            </a:r>
            <a:endParaRPr lang="en-US" sz="2800" dirty="0">
              <a:solidFill>
                <a:schemeClr val="bg1"/>
              </a:solidFill>
            </a:endParaRPr>
          </a:p>
        </p:txBody>
      </p:sp>
    </p:spTree>
    <p:extLst>
      <p:ext uri="{BB962C8B-B14F-4D97-AF65-F5344CB8AC3E}">
        <p14:creationId xmlns:p14="http://schemas.microsoft.com/office/powerpoint/2010/main" val="101812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39AD00-49CD-49C7-9BC7-87C61CCAA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86828"/>
          </a:xfrm>
          <a:prstGeom prst="rect">
            <a:avLst/>
          </a:prstGeom>
        </p:spPr>
      </p:pic>
      <p:sp>
        <p:nvSpPr>
          <p:cNvPr id="9" name="Rectangle: Rounded Corners 8">
            <a:extLst>
              <a:ext uri="{FF2B5EF4-FFF2-40B4-BE49-F238E27FC236}">
                <a16:creationId xmlns:a16="http://schemas.microsoft.com/office/drawing/2014/main" id="{F52D7D12-7DBF-4FA0-9BE8-A0F335E9A0AD}"/>
              </a:ext>
            </a:extLst>
          </p:cNvPr>
          <p:cNvSpPr/>
          <p:nvPr/>
        </p:nvSpPr>
        <p:spPr>
          <a:xfrm>
            <a:off x="1805354" y="2262553"/>
            <a:ext cx="11125200" cy="45954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D99F90-86C6-4DAA-82F5-12EF0A8EB6EF}"/>
              </a:ext>
            </a:extLst>
          </p:cNvPr>
          <p:cNvSpPr/>
          <p:nvPr/>
        </p:nvSpPr>
        <p:spPr>
          <a:xfrm>
            <a:off x="1805354" y="1"/>
            <a:ext cx="11125200" cy="12895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AA284CB-49E9-406D-B7D1-696A772F5233}"/>
              </a:ext>
            </a:extLst>
          </p:cNvPr>
          <p:cNvSpPr/>
          <p:nvPr/>
        </p:nvSpPr>
        <p:spPr>
          <a:xfrm>
            <a:off x="6820677" y="-286254"/>
            <a:ext cx="5437653"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EXAMPLE 6</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6" name="Rectangle 5">
            <a:extLst>
              <a:ext uri="{FF2B5EF4-FFF2-40B4-BE49-F238E27FC236}">
                <a16:creationId xmlns:a16="http://schemas.microsoft.com/office/drawing/2014/main" id="{8C9D9505-075B-4425-B0A8-20A29C553B3C}"/>
              </a:ext>
            </a:extLst>
          </p:cNvPr>
          <p:cNvSpPr/>
          <p:nvPr/>
        </p:nvSpPr>
        <p:spPr>
          <a:xfrm>
            <a:off x="1803918" y="2440302"/>
            <a:ext cx="10633787" cy="4401205"/>
          </a:xfrm>
          <a:prstGeom prst="rect">
            <a:avLst/>
          </a:prstGeom>
        </p:spPr>
        <p:txBody>
          <a:bodyPr wrap="square">
            <a:spAutoFit/>
          </a:bodyPr>
          <a:lstStyle/>
          <a:p>
            <a:r>
              <a:rPr lang="en-US" sz="2800" dirty="0">
                <a:solidFill>
                  <a:schemeClr val="bg1"/>
                </a:solidFill>
              </a:rPr>
              <a:t>Take the role of a registrar at a mid-sized private university, Saunders University. I want to revamp my departmental mission statement to be customer service focused. </a:t>
            </a:r>
          </a:p>
          <a:p>
            <a:r>
              <a:rPr lang="en-US" sz="2800" dirty="0">
                <a:solidFill>
                  <a:schemeClr val="bg1"/>
                </a:solidFill>
              </a:rPr>
              <a:t>Browse other comparable registrar pages. </a:t>
            </a:r>
          </a:p>
          <a:p>
            <a:r>
              <a:rPr lang="en-US" sz="2800" dirty="0">
                <a:solidFill>
                  <a:schemeClr val="bg1"/>
                </a:solidFill>
              </a:rPr>
              <a:t>Boston College, Gonzaga University, Syracuse University, </a:t>
            </a:r>
          </a:p>
          <a:p>
            <a:r>
              <a:rPr lang="en-US" sz="2800" dirty="0">
                <a:solidFill>
                  <a:schemeClr val="bg1"/>
                </a:solidFill>
              </a:rPr>
              <a:t>University of Colorado at Boulder, Colorado State University, </a:t>
            </a:r>
          </a:p>
          <a:p>
            <a:r>
              <a:rPr lang="en-US" sz="2800" dirty="0">
                <a:solidFill>
                  <a:schemeClr val="bg1"/>
                </a:solidFill>
              </a:rPr>
              <a:t>University of Vermont, and the University of Miami</a:t>
            </a:r>
          </a:p>
          <a:p>
            <a:r>
              <a:rPr lang="en-US" sz="2800" dirty="0">
                <a:solidFill>
                  <a:schemeClr val="bg1"/>
                </a:solidFill>
              </a:rPr>
              <a:t>are schools for comparison. </a:t>
            </a:r>
          </a:p>
          <a:p>
            <a:endParaRPr lang="en-US" sz="2800" dirty="0">
              <a:solidFill>
                <a:schemeClr val="bg1"/>
              </a:solidFill>
            </a:endParaRPr>
          </a:p>
          <a:p>
            <a:r>
              <a:rPr lang="en-US" sz="2800" dirty="0">
                <a:solidFill>
                  <a:schemeClr val="bg1"/>
                </a:solidFill>
              </a:rPr>
              <a:t>Generate 3 examples of possible mission statements. </a:t>
            </a:r>
          </a:p>
        </p:txBody>
      </p:sp>
    </p:spTree>
    <p:extLst>
      <p:ext uri="{BB962C8B-B14F-4D97-AF65-F5344CB8AC3E}">
        <p14:creationId xmlns:p14="http://schemas.microsoft.com/office/powerpoint/2010/main" val="209540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39AD00-49CD-49C7-9BC7-87C61CCAA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86828"/>
          </a:xfrm>
          <a:prstGeom prst="rect">
            <a:avLst/>
          </a:prstGeom>
        </p:spPr>
      </p:pic>
      <p:sp>
        <p:nvSpPr>
          <p:cNvPr id="9" name="Rectangle: Rounded Corners 8">
            <a:extLst>
              <a:ext uri="{FF2B5EF4-FFF2-40B4-BE49-F238E27FC236}">
                <a16:creationId xmlns:a16="http://schemas.microsoft.com/office/drawing/2014/main" id="{F52D7D12-7DBF-4FA0-9BE8-A0F335E9A0AD}"/>
              </a:ext>
            </a:extLst>
          </p:cNvPr>
          <p:cNvSpPr/>
          <p:nvPr/>
        </p:nvSpPr>
        <p:spPr>
          <a:xfrm>
            <a:off x="1805354" y="2262553"/>
            <a:ext cx="11125200" cy="45954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D99F90-86C6-4DAA-82F5-12EF0A8EB6EF}"/>
              </a:ext>
            </a:extLst>
          </p:cNvPr>
          <p:cNvSpPr/>
          <p:nvPr/>
        </p:nvSpPr>
        <p:spPr>
          <a:xfrm>
            <a:off x="1805354" y="1"/>
            <a:ext cx="11125200" cy="12895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AA284CB-49E9-406D-B7D1-696A772F5233}"/>
              </a:ext>
            </a:extLst>
          </p:cNvPr>
          <p:cNvSpPr/>
          <p:nvPr/>
        </p:nvSpPr>
        <p:spPr>
          <a:xfrm>
            <a:off x="6820677" y="-286254"/>
            <a:ext cx="5437653"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EXAMPLE 7</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6" name="Rectangle 5">
            <a:extLst>
              <a:ext uri="{FF2B5EF4-FFF2-40B4-BE49-F238E27FC236}">
                <a16:creationId xmlns:a16="http://schemas.microsoft.com/office/drawing/2014/main" id="{8C9D9505-075B-4425-B0A8-20A29C553B3C}"/>
              </a:ext>
            </a:extLst>
          </p:cNvPr>
          <p:cNvSpPr/>
          <p:nvPr/>
        </p:nvSpPr>
        <p:spPr>
          <a:xfrm>
            <a:off x="1803919" y="2440302"/>
            <a:ext cx="10100866" cy="1815882"/>
          </a:xfrm>
          <a:prstGeom prst="rect">
            <a:avLst/>
          </a:prstGeom>
        </p:spPr>
        <p:txBody>
          <a:bodyPr wrap="square">
            <a:spAutoFit/>
          </a:bodyPr>
          <a:lstStyle/>
          <a:p>
            <a:r>
              <a:rPr lang="en-US" sz="2800" dirty="0">
                <a:solidFill>
                  <a:schemeClr val="bg1"/>
                </a:solidFill>
              </a:rPr>
              <a:t>Summarize this article and provide highlights:</a:t>
            </a:r>
          </a:p>
          <a:p>
            <a:r>
              <a:rPr lang="en-US" sz="2800" dirty="0">
                <a:solidFill>
                  <a:schemeClr val="bg1"/>
                </a:solidFill>
              </a:rPr>
              <a:t>https://www.edweek.org/policy-politics/the-topic-that-didnt-get-a-single-mention-in-biden-trump-debate/2024/06</a:t>
            </a:r>
          </a:p>
          <a:p>
            <a:endParaRPr lang="en-US" sz="2800" dirty="0">
              <a:solidFill>
                <a:schemeClr val="bg1"/>
              </a:solidFill>
            </a:endParaRPr>
          </a:p>
        </p:txBody>
      </p:sp>
      <p:pic>
        <p:nvPicPr>
          <p:cNvPr id="7" name="Picture 2" descr="Data Star Trek GIF - Data StarTrek TheNextGeneration - Discover &amp; Share  GIFs | Star trek gif, Star trek funny, Star trek data">
            <a:extLst>
              <a:ext uri="{FF2B5EF4-FFF2-40B4-BE49-F238E27FC236}">
                <a16:creationId xmlns:a16="http://schemas.microsoft.com/office/drawing/2014/main" id="{BE76690E-62C9-4530-830D-A338F6722B2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07839" y="3893231"/>
            <a:ext cx="3625675" cy="267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49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39AD00-49CD-49C7-9BC7-87C61CCAA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86828"/>
          </a:xfrm>
          <a:prstGeom prst="rect">
            <a:avLst/>
          </a:prstGeom>
        </p:spPr>
      </p:pic>
      <p:sp>
        <p:nvSpPr>
          <p:cNvPr id="9" name="Rectangle: Rounded Corners 8">
            <a:extLst>
              <a:ext uri="{FF2B5EF4-FFF2-40B4-BE49-F238E27FC236}">
                <a16:creationId xmlns:a16="http://schemas.microsoft.com/office/drawing/2014/main" id="{F52D7D12-7DBF-4FA0-9BE8-A0F335E9A0AD}"/>
              </a:ext>
            </a:extLst>
          </p:cNvPr>
          <p:cNvSpPr/>
          <p:nvPr/>
        </p:nvSpPr>
        <p:spPr>
          <a:xfrm>
            <a:off x="1805354" y="2262553"/>
            <a:ext cx="11125200" cy="45954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D99F90-86C6-4DAA-82F5-12EF0A8EB6EF}"/>
              </a:ext>
            </a:extLst>
          </p:cNvPr>
          <p:cNvSpPr/>
          <p:nvPr/>
        </p:nvSpPr>
        <p:spPr>
          <a:xfrm>
            <a:off x="1805354" y="1"/>
            <a:ext cx="11125200" cy="12895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AA284CB-49E9-406D-B7D1-696A772F5233}"/>
              </a:ext>
            </a:extLst>
          </p:cNvPr>
          <p:cNvSpPr/>
          <p:nvPr/>
        </p:nvSpPr>
        <p:spPr>
          <a:xfrm>
            <a:off x="6820677" y="-286254"/>
            <a:ext cx="5437653"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EXAMPLE 8</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6" name="Rectangle 5">
            <a:extLst>
              <a:ext uri="{FF2B5EF4-FFF2-40B4-BE49-F238E27FC236}">
                <a16:creationId xmlns:a16="http://schemas.microsoft.com/office/drawing/2014/main" id="{8C9D9505-075B-4425-B0A8-20A29C553B3C}"/>
              </a:ext>
            </a:extLst>
          </p:cNvPr>
          <p:cNvSpPr/>
          <p:nvPr/>
        </p:nvSpPr>
        <p:spPr>
          <a:xfrm>
            <a:off x="1803919" y="2440302"/>
            <a:ext cx="5753877" cy="3970318"/>
          </a:xfrm>
          <a:prstGeom prst="rect">
            <a:avLst/>
          </a:prstGeom>
        </p:spPr>
        <p:txBody>
          <a:bodyPr wrap="square">
            <a:spAutoFit/>
          </a:bodyPr>
          <a:lstStyle/>
          <a:p>
            <a:r>
              <a:rPr lang="en-US" sz="2800" dirty="0">
                <a:solidFill>
                  <a:schemeClr val="bg1"/>
                </a:solidFill>
              </a:rPr>
              <a:t>Analyze this data.</a:t>
            </a:r>
          </a:p>
          <a:p>
            <a:r>
              <a:rPr lang="en-US" sz="2800" dirty="0">
                <a:solidFill>
                  <a:schemeClr val="bg1"/>
                </a:solidFill>
              </a:rPr>
              <a:t>Provide basic descriptive stats including frequencies across and within years. </a:t>
            </a:r>
          </a:p>
          <a:p>
            <a:r>
              <a:rPr lang="en-US" sz="2800" dirty="0">
                <a:solidFill>
                  <a:schemeClr val="bg1"/>
                </a:solidFill>
              </a:rPr>
              <a:t>Indicate changes and provide observations and a summary. </a:t>
            </a:r>
          </a:p>
          <a:p>
            <a:r>
              <a:rPr lang="en-US" sz="2800" dirty="0">
                <a:solidFill>
                  <a:schemeClr val="bg1"/>
                </a:solidFill>
              </a:rPr>
              <a:t>Show any inconsistencies before correcting.  </a:t>
            </a:r>
          </a:p>
          <a:p>
            <a:r>
              <a:rPr lang="en-US" sz="2800" dirty="0">
                <a:solidFill>
                  <a:schemeClr val="bg1"/>
                </a:solidFill>
              </a:rPr>
              <a:t>Generate a graphic of the data.</a:t>
            </a:r>
          </a:p>
        </p:txBody>
      </p:sp>
      <p:pic>
        <p:nvPicPr>
          <p:cNvPr id="7" name="Picture 2" descr="star trek data GIF by HULU">
            <a:extLst>
              <a:ext uri="{FF2B5EF4-FFF2-40B4-BE49-F238E27FC236}">
                <a16:creationId xmlns:a16="http://schemas.microsoft.com/office/drawing/2014/main" id="{D79E1947-2D12-4A38-9F01-EB67552734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57796" y="3100893"/>
            <a:ext cx="3810000"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76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BF182-2D17-4C5C-9101-AFF8159AEF9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7DD0AE83-E7AB-493A-838E-198C30681C57}"/>
              </a:ext>
            </a:extLst>
          </p:cNvPr>
          <p:cNvSpPr/>
          <p:nvPr/>
        </p:nvSpPr>
        <p:spPr>
          <a:xfrm>
            <a:off x="1688123" y="2286000"/>
            <a:ext cx="11125200" cy="427892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BB1334D-8CE2-4641-8865-22B0E2AA9DF5}"/>
              </a:ext>
            </a:extLst>
          </p:cNvPr>
          <p:cNvSpPr/>
          <p:nvPr/>
        </p:nvSpPr>
        <p:spPr>
          <a:xfrm>
            <a:off x="1688123" y="644771"/>
            <a:ext cx="9929446" cy="9847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4B3EE0-673E-4DDB-A681-8B4AE8D293BE}"/>
              </a:ext>
            </a:extLst>
          </p:cNvPr>
          <p:cNvSpPr/>
          <p:nvPr/>
        </p:nvSpPr>
        <p:spPr>
          <a:xfrm>
            <a:off x="7980047" y="168792"/>
            <a:ext cx="3924737"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AGENDA</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6" name="Rectangle 5">
            <a:extLst>
              <a:ext uri="{FF2B5EF4-FFF2-40B4-BE49-F238E27FC236}">
                <a16:creationId xmlns:a16="http://schemas.microsoft.com/office/drawing/2014/main" id="{B670BBB7-6EA2-435E-9C8E-908C074AD0B2}"/>
              </a:ext>
            </a:extLst>
          </p:cNvPr>
          <p:cNvSpPr/>
          <p:nvPr/>
        </p:nvSpPr>
        <p:spPr>
          <a:xfrm>
            <a:off x="-143207" y="2388594"/>
            <a:ext cx="8167534" cy="1107996"/>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6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rPr>
              <a:t>Overview of AI </a:t>
            </a:r>
            <a:endParaRPr lang="en-US" sz="3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7" name="Rectangle 6">
            <a:extLst>
              <a:ext uri="{FF2B5EF4-FFF2-40B4-BE49-F238E27FC236}">
                <a16:creationId xmlns:a16="http://schemas.microsoft.com/office/drawing/2014/main" id="{E04138D3-F499-44F5-8B3C-B36D7B050841}"/>
              </a:ext>
            </a:extLst>
          </p:cNvPr>
          <p:cNvSpPr/>
          <p:nvPr/>
        </p:nvSpPr>
        <p:spPr>
          <a:xfrm>
            <a:off x="-37700" y="3087163"/>
            <a:ext cx="8167534" cy="1107996"/>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6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rPr>
              <a:t>Value as a tool</a:t>
            </a:r>
            <a:endParaRPr lang="en-US" sz="3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8" name="Rectangle 7">
            <a:extLst>
              <a:ext uri="{FF2B5EF4-FFF2-40B4-BE49-F238E27FC236}">
                <a16:creationId xmlns:a16="http://schemas.microsoft.com/office/drawing/2014/main" id="{E84DC641-92D6-44CE-85E3-C777401E5FB3}"/>
              </a:ext>
            </a:extLst>
          </p:cNvPr>
          <p:cNvSpPr/>
          <p:nvPr/>
        </p:nvSpPr>
        <p:spPr>
          <a:xfrm>
            <a:off x="425961" y="3759769"/>
            <a:ext cx="8167534" cy="1107996"/>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6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rPr>
              <a:t>Examples of usage</a:t>
            </a:r>
            <a:endParaRPr lang="en-US" sz="3600" dirty="0">
              <a:ln w="0"/>
              <a:solidFill>
                <a:schemeClr val="bg1"/>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9" name="Rectangle 8">
            <a:extLst>
              <a:ext uri="{FF2B5EF4-FFF2-40B4-BE49-F238E27FC236}">
                <a16:creationId xmlns:a16="http://schemas.microsoft.com/office/drawing/2014/main" id="{3A110D27-461E-4280-B930-37D069BA9BE6}"/>
              </a:ext>
            </a:extLst>
          </p:cNvPr>
          <p:cNvSpPr/>
          <p:nvPr/>
        </p:nvSpPr>
        <p:spPr>
          <a:xfrm>
            <a:off x="-693713" y="4432375"/>
            <a:ext cx="8167534" cy="1107996"/>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6600" dirty="0">
                <a:ln w="0"/>
                <a:solidFill>
                  <a:srgbClr val="FF9933"/>
                </a:solidFill>
                <a:effectLst>
                  <a:outerShdw blurRad="38100" dist="25400" dir="5400000" algn="ctr" rotWithShape="0">
                    <a:srgbClr val="6E747A">
                      <a:alpha val="43000"/>
                    </a:srgbClr>
                  </a:outerShdw>
                </a:effectLst>
                <a:latin typeface="Final Frontier Old Style" panose="020B0000000000000000" pitchFamily="34" charset="0"/>
              </a:rPr>
              <a:t>Conclusion</a:t>
            </a:r>
            <a:endParaRPr lang="en-US" sz="3600" dirty="0">
              <a:ln w="0"/>
              <a:solidFill>
                <a:srgbClr val="FF9933"/>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2" name="Rectangle 1">
            <a:extLst>
              <a:ext uri="{FF2B5EF4-FFF2-40B4-BE49-F238E27FC236}">
                <a16:creationId xmlns:a16="http://schemas.microsoft.com/office/drawing/2014/main" id="{5535AE36-EC8B-49C4-827B-5C544A05313F}"/>
              </a:ext>
            </a:extLst>
          </p:cNvPr>
          <p:cNvSpPr/>
          <p:nvPr/>
        </p:nvSpPr>
        <p:spPr>
          <a:xfrm>
            <a:off x="2313992" y="0"/>
            <a:ext cx="4226767" cy="5038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Yes! (Data, Star Trek: TNG) #ReactionGifs">
            <a:extLst>
              <a:ext uri="{FF2B5EF4-FFF2-40B4-BE49-F238E27FC236}">
                <a16:creationId xmlns:a16="http://schemas.microsoft.com/office/drawing/2014/main" id="{D10F2042-C8E8-4C8D-A2DE-107A30979AC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76380" y="2899758"/>
            <a:ext cx="4246925" cy="3156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91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39AD00-49CD-49C7-9BC7-87C61CCAA1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86828"/>
          </a:xfrm>
          <a:prstGeom prst="rect">
            <a:avLst/>
          </a:prstGeom>
        </p:spPr>
      </p:pic>
      <p:sp>
        <p:nvSpPr>
          <p:cNvPr id="9" name="Rectangle: Rounded Corners 8">
            <a:extLst>
              <a:ext uri="{FF2B5EF4-FFF2-40B4-BE49-F238E27FC236}">
                <a16:creationId xmlns:a16="http://schemas.microsoft.com/office/drawing/2014/main" id="{F52D7D12-7DBF-4FA0-9BE8-A0F335E9A0AD}"/>
              </a:ext>
            </a:extLst>
          </p:cNvPr>
          <p:cNvSpPr/>
          <p:nvPr/>
        </p:nvSpPr>
        <p:spPr>
          <a:xfrm>
            <a:off x="1805354" y="2262553"/>
            <a:ext cx="11125200" cy="45954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8D99F90-86C6-4DAA-82F5-12EF0A8EB6EF}"/>
              </a:ext>
            </a:extLst>
          </p:cNvPr>
          <p:cNvSpPr/>
          <p:nvPr/>
        </p:nvSpPr>
        <p:spPr>
          <a:xfrm>
            <a:off x="1805354" y="1"/>
            <a:ext cx="11125200" cy="128953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AA284CB-49E9-406D-B7D1-696A772F5233}"/>
              </a:ext>
            </a:extLst>
          </p:cNvPr>
          <p:cNvSpPr/>
          <p:nvPr/>
        </p:nvSpPr>
        <p:spPr>
          <a:xfrm>
            <a:off x="6820677" y="-286254"/>
            <a:ext cx="5437653" cy="1862048"/>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Conclusion</a:t>
            </a:r>
            <a:endPar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
        <p:nvSpPr>
          <p:cNvPr id="6" name="Rectangle 5">
            <a:extLst>
              <a:ext uri="{FF2B5EF4-FFF2-40B4-BE49-F238E27FC236}">
                <a16:creationId xmlns:a16="http://schemas.microsoft.com/office/drawing/2014/main" id="{8C9D9505-075B-4425-B0A8-20A29C553B3C}"/>
              </a:ext>
            </a:extLst>
          </p:cNvPr>
          <p:cNvSpPr/>
          <p:nvPr/>
        </p:nvSpPr>
        <p:spPr>
          <a:xfrm>
            <a:off x="1803919" y="2440302"/>
            <a:ext cx="10100866" cy="3970318"/>
          </a:xfrm>
          <a:prstGeom prst="rect">
            <a:avLst/>
          </a:prstGeom>
        </p:spPr>
        <p:txBody>
          <a:bodyPr wrap="square">
            <a:spAutoFit/>
          </a:bodyPr>
          <a:lstStyle/>
          <a:p>
            <a:r>
              <a:rPr lang="en-US" sz="2800" dirty="0">
                <a:solidFill>
                  <a:schemeClr val="bg1"/>
                </a:solidFill>
              </a:rPr>
              <a:t>Embracing AI in the registrar's office revolutionizes how we manage and streamline academic processes. By leveraging AI technologies, we can enhance accuracy, improve efficiency, and provide exceptional customer service. This innovation not only optimizes resource allocation but also empowers staff to focus on more strategic and student-centered initiatives, ultimately fostering a more responsive and agile educational environment. The future of registrar services is bright with AI, enabling us to meet the evolving needs of our academic community with greater precision and care.</a:t>
            </a:r>
          </a:p>
        </p:txBody>
      </p:sp>
    </p:spTree>
    <p:extLst>
      <p:ext uri="{BB962C8B-B14F-4D97-AF65-F5344CB8AC3E}">
        <p14:creationId xmlns:p14="http://schemas.microsoft.com/office/powerpoint/2010/main" val="68865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884624-CD42-4E9C-8B32-79487C2CB468}"/>
              </a:ext>
            </a:extLst>
          </p:cNvPr>
          <p:cNvPicPr>
            <a:picLocks noChangeAspect="1"/>
          </p:cNvPicPr>
          <p:nvPr/>
        </p:nvPicPr>
        <p:blipFill rotWithShape="1">
          <a:blip r:embed="rId2">
            <a:clrChange>
              <a:clrFrom>
                <a:srgbClr val="000000"/>
              </a:clrFrom>
              <a:clrTo>
                <a:srgbClr val="000000">
                  <a:alpha val="0"/>
                </a:srgbClr>
              </a:clrTo>
            </a:clrChange>
            <a:extLst>
              <a:ext uri="{837473B0-CC2E-450A-ABE3-18F120FF3D39}">
                <a1611:picAttrSrcUrl xmlns:a1611="http://schemas.microsoft.com/office/drawing/2016/11/main" r:id="rId3"/>
              </a:ext>
            </a:extLst>
          </a:blip>
          <a:srcRect b="83215"/>
          <a:stretch/>
        </p:blipFill>
        <p:spPr>
          <a:xfrm>
            <a:off x="-1471248" y="-134814"/>
            <a:ext cx="15562385" cy="1389184"/>
          </a:xfrm>
          <a:prstGeom prst="rect">
            <a:avLst/>
          </a:prstGeom>
        </p:spPr>
      </p:pic>
      <p:pic>
        <p:nvPicPr>
          <p:cNvPr id="9" name="Picture 8">
            <a:extLst>
              <a:ext uri="{FF2B5EF4-FFF2-40B4-BE49-F238E27FC236}">
                <a16:creationId xmlns:a16="http://schemas.microsoft.com/office/drawing/2014/main" id="{D0CDCE96-2B53-4352-857E-383FF50D890A}"/>
              </a:ext>
            </a:extLst>
          </p:cNvPr>
          <p:cNvPicPr>
            <a:picLocks noChangeAspect="1"/>
          </p:cNvPicPr>
          <p:nvPr/>
        </p:nvPicPr>
        <p:blipFill rotWithShape="1">
          <a:blip r:embed="rId2">
            <a:clrChange>
              <a:clrFrom>
                <a:srgbClr val="000000"/>
              </a:clrFrom>
              <a:clrTo>
                <a:srgbClr val="000000">
                  <a:alpha val="0"/>
                </a:srgbClr>
              </a:clrTo>
            </a:clrChange>
            <a:extLst>
              <a:ext uri="{837473B0-CC2E-450A-ABE3-18F120FF3D39}">
                <a1611:picAttrSrcUrl xmlns:a1611="http://schemas.microsoft.com/office/drawing/2016/11/main" r:id="rId3"/>
              </a:ext>
            </a:extLst>
          </a:blip>
          <a:srcRect t="22168"/>
          <a:stretch/>
        </p:blipFill>
        <p:spPr>
          <a:xfrm>
            <a:off x="-2684586" y="686114"/>
            <a:ext cx="17150862" cy="7503135"/>
          </a:xfrm>
          <a:prstGeom prst="rect">
            <a:avLst/>
          </a:prstGeom>
        </p:spPr>
      </p:pic>
      <p:sp>
        <p:nvSpPr>
          <p:cNvPr id="4" name="Rectangle 3">
            <a:extLst>
              <a:ext uri="{FF2B5EF4-FFF2-40B4-BE49-F238E27FC236}">
                <a16:creationId xmlns:a16="http://schemas.microsoft.com/office/drawing/2014/main" id="{16B68257-4558-40FC-9DC3-EA4DEB8F9673}"/>
              </a:ext>
            </a:extLst>
          </p:cNvPr>
          <p:cNvSpPr/>
          <p:nvPr/>
        </p:nvSpPr>
        <p:spPr>
          <a:xfrm>
            <a:off x="4285862" y="1924569"/>
            <a:ext cx="5054081" cy="4247317"/>
          </a:xfrm>
          <a:prstGeom prst="rect">
            <a:avLst/>
          </a:prstGeom>
        </p:spPr>
        <p:txBody>
          <a:bodyPr wrap="square">
            <a:spAutoFit/>
          </a:bodyPr>
          <a:lstStyle/>
          <a:p>
            <a:r>
              <a:rPr lang="en-US" sz="3600" dirty="0">
                <a:solidFill>
                  <a:schemeClr val="bg1"/>
                </a:solidFill>
              </a:rPr>
              <a:t>Chad Saunders, MA</a:t>
            </a:r>
          </a:p>
          <a:p>
            <a:r>
              <a:rPr lang="en-US" dirty="0">
                <a:solidFill>
                  <a:schemeClr val="bg1"/>
                </a:solidFill>
              </a:rPr>
              <a:t>Degree Audit Analyst, Office of the Registrar</a:t>
            </a:r>
          </a:p>
          <a:p>
            <a:r>
              <a:rPr lang="en-US" dirty="0">
                <a:solidFill>
                  <a:schemeClr val="bg1"/>
                </a:solidFill>
              </a:rPr>
              <a:t>Doctoral Student, Morgridge College of Education</a:t>
            </a:r>
          </a:p>
          <a:p>
            <a:r>
              <a:rPr lang="en-US" dirty="0">
                <a:solidFill>
                  <a:schemeClr val="bg1"/>
                </a:solidFill>
              </a:rPr>
              <a:t>President-Elect, Rocky Mountain Association of Collegiate Registrars</a:t>
            </a:r>
          </a:p>
          <a:p>
            <a:r>
              <a:rPr lang="en-US" dirty="0">
                <a:solidFill>
                  <a:schemeClr val="bg1"/>
                </a:solidFill>
              </a:rPr>
              <a:t>   and Admissions Officers (RMACRAO)</a:t>
            </a:r>
          </a:p>
          <a:p>
            <a:r>
              <a:rPr lang="en-US" dirty="0">
                <a:solidFill>
                  <a:schemeClr val="bg1"/>
                </a:solidFill>
              </a:rPr>
              <a:t>American Association of Collegiate Registrars and Admissions Officers (AACRAO) </a:t>
            </a:r>
          </a:p>
          <a:p>
            <a:r>
              <a:rPr lang="en-US" dirty="0">
                <a:solidFill>
                  <a:schemeClr val="bg1"/>
                </a:solidFill>
              </a:rPr>
              <a:t>  Advancing Racial Equity Advisory Group </a:t>
            </a:r>
          </a:p>
          <a:p>
            <a:r>
              <a:rPr lang="en-US" dirty="0">
                <a:solidFill>
                  <a:schemeClr val="bg1"/>
                </a:solidFill>
              </a:rPr>
              <a:t>University of Denver Staff Senator-Area 8</a:t>
            </a:r>
          </a:p>
          <a:p>
            <a:r>
              <a:rPr lang="en-US" dirty="0">
                <a:solidFill>
                  <a:schemeClr val="bg1"/>
                </a:solidFill>
              </a:rPr>
              <a:t> </a:t>
            </a:r>
          </a:p>
          <a:p>
            <a:r>
              <a:rPr lang="en-US" b="1" u="sng" dirty="0">
                <a:solidFill>
                  <a:schemeClr val="bg1"/>
                </a:solidFill>
                <a:hlinkClick r:id="rId4">
                  <a:extLst>
                    <a:ext uri="{A12FA001-AC4F-418D-AE19-62706E023703}">
                      <ahyp:hlinkClr xmlns:ahyp="http://schemas.microsoft.com/office/drawing/2018/hyperlinkcolor" val="tx"/>
                    </a:ext>
                  </a:extLst>
                </a:hlinkClick>
              </a:rPr>
              <a:t>Chad.saunders@du.edu</a:t>
            </a:r>
            <a:endParaRPr lang="en-US" b="1" u="sng" dirty="0">
              <a:solidFill>
                <a:schemeClr val="bg1"/>
              </a:solidFill>
            </a:endParaRPr>
          </a:p>
          <a:p>
            <a:r>
              <a:rPr lang="en-US" b="1" u="sng" dirty="0">
                <a:solidFill>
                  <a:schemeClr val="bg1"/>
                </a:solidFill>
              </a:rPr>
              <a:t>303-871-4996</a:t>
            </a:r>
          </a:p>
          <a:p>
            <a:endParaRPr lang="en-US" dirty="0">
              <a:solidFill>
                <a:schemeClr val="bg1"/>
              </a:solidFill>
            </a:endParaRPr>
          </a:p>
        </p:txBody>
      </p:sp>
    </p:spTree>
    <p:extLst>
      <p:ext uri="{BB962C8B-B14F-4D97-AF65-F5344CB8AC3E}">
        <p14:creationId xmlns:p14="http://schemas.microsoft.com/office/powerpoint/2010/main" val="306393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29ACEC-B9ED-4597-ABFA-679A25C94D1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840523" y="38406"/>
            <a:ext cx="8510953" cy="6781187"/>
          </a:xfrm>
          <a:prstGeom prst="rect">
            <a:avLst/>
          </a:prstGeom>
        </p:spPr>
      </p:pic>
      <p:sp>
        <p:nvSpPr>
          <p:cNvPr id="6" name="Rectangle: Rounded Corners 5">
            <a:extLst>
              <a:ext uri="{FF2B5EF4-FFF2-40B4-BE49-F238E27FC236}">
                <a16:creationId xmlns:a16="http://schemas.microsoft.com/office/drawing/2014/main" id="{891D6E93-1F91-441F-8ECA-B568259C29E6}"/>
              </a:ext>
            </a:extLst>
          </p:cNvPr>
          <p:cNvSpPr/>
          <p:nvPr/>
        </p:nvSpPr>
        <p:spPr>
          <a:xfrm>
            <a:off x="3069771" y="2427515"/>
            <a:ext cx="7669764" cy="4542451"/>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A2E1873-12E7-4AC2-B8C6-2067BFA9EDE8}"/>
              </a:ext>
            </a:extLst>
          </p:cNvPr>
          <p:cNvPicPr>
            <a:picLocks noChangeAspect="1"/>
          </p:cNvPicPr>
          <p:nvPr/>
        </p:nvPicPr>
        <p:blipFill>
          <a:blip r:embed="rId4"/>
          <a:stretch>
            <a:fillRect/>
          </a:stretch>
        </p:blipFill>
        <p:spPr>
          <a:xfrm>
            <a:off x="4665725" y="2575719"/>
            <a:ext cx="3993083" cy="3993083"/>
          </a:xfrm>
          <a:prstGeom prst="rect">
            <a:avLst/>
          </a:prstGeom>
        </p:spPr>
      </p:pic>
    </p:spTree>
    <p:extLst>
      <p:ext uri="{BB962C8B-B14F-4D97-AF65-F5344CB8AC3E}">
        <p14:creationId xmlns:p14="http://schemas.microsoft.com/office/powerpoint/2010/main" val="395766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FB70B6-D204-4CA7-8C96-9E0CA0F42A2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8902A50-79B1-4323-869F-9D29C5719BDE}"/>
              </a:ext>
            </a:extLst>
          </p:cNvPr>
          <p:cNvPicPr>
            <a:picLocks noChangeAspect="1"/>
          </p:cNvPicPr>
          <p:nvPr/>
        </p:nvPicPr>
        <p:blipFill>
          <a:blip r:embed="rId4"/>
          <a:stretch>
            <a:fillRect/>
          </a:stretch>
        </p:blipFill>
        <p:spPr>
          <a:xfrm>
            <a:off x="-3026847" y="215757"/>
            <a:ext cx="2338480" cy="631802"/>
          </a:xfrm>
          <a:prstGeom prst="rect">
            <a:avLst/>
          </a:prstGeom>
        </p:spPr>
      </p:pic>
      <p:sp>
        <p:nvSpPr>
          <p:cNvPr id="9" name="Rectangle 8">
            <a:extLst>
              <a:ext uri="{FF2B5EF4-FFF2-40B4-BE49-F238E27FC236}">
                <a16:creationId xmlns:a16="http://schemas.microsoft.com/office/drawing/2014/main" id="{ABEE026A-91FE-4AF1-AACE-1CEF24B09068}"/>
              </a:ext>
            </a:extLst>
          </p:cNvPr>
          <p:cNvSpPr/>
          <p:nvPr/>
        </p:nvSpPr>
        <p:spPr>
          <a:xfrm>
            <a:off x="2323663" y="847559"/>
            <a:ext cx="7544673" cy="4632037"/>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48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Starring</a:t>
            </a:r>
          </a:p>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Dennis Becker</a:t>
            </a:r>
          </a:p>
          <a:p>
            <a:pPr algn="ctr"/>
            <a:r>
              <a:rPr lang="en-US" sz="48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as</a:t>
            </a:r>
            <a:r>
              <a:rPr lang="en-US" sz="72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 </a:t>
            </a:r>
          </a:p>
          <a:p>
            <a:pPr algn="ctr"/>
            <a:r>
              <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The Captain</a:t>
            </a:r>
          </a:p>
        </p:txBody>
      </p:sp>
    </p:spTree>
    <p:extLst>
      <p:ext uri="{BB962C8B-B14F-4D97-AF65-F5344CB8AC3E}">
        <p14:creationId xmlns:p14="http://schemas.microsoft.com/office/powerpoint/2010/main" val="2596109966"/>
      </p:ext>
    </p:extLst>
  </p:cSld>
  <p:clrMapOvr>
    <a:masterClrMapping/>
  </p:clrMapOvr>
  <mc:AlternateContent xmlns:mc="http://schemas.openxmlformats.org/markup-compatibility/2006" xmlns:p14="http://schemas.microsoft.com/office/powerpoint/2010/main">
    <mc:Choice Requires="p14">
      <p:transition spd="med" p14:dur="700" advClick="0" advTm="4500">
        <p:fade/>
      </p:transition>
    </mc:Choice>
    <mc:Fallback xmlns="">
      <p:transition spd="med" advClick="0" advTm="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9674 -0.10162 L 1.26132 0.80185 " pathEditMode="relative" rAng="0" ptsTypes="AA">
                                      <p:cBhvr>
                                        <p:cTn id="6" dur="3000" fill="hold"/>
                                        <p:tgtEl>
                                          <p:spTgt spid="6"/>
                                        </p:tgtEl>
                                        <p:attrNameLst>
                                          <p:attrName>ppt_x</p:attrName>
                                          <p:attrName>ppt_y</p:attrName>
                                        </p:attrNameLst>
                                      </p:cBhvr>
                                      <p:rCtr x="58229" y="45162"/>
                                    </p:animMotion>
                                  </p:childTnLst>
                                </p:cTn>
                              </p:par>
                            </p:childTnLst>
                          </p:cTn>
                        </p:par>
                        <p:par>
                          <p:cTn id="7" fill="hold">
                            <p:stCondLst>
                              <p:cond delay="300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FB70B6-D204-4CA7-8C96-9E0CA0F42A2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8902A50-79B1-4323-869F-9D29C5719BDE}"/>
              </a:ext>
            </a:extLst>
          </p:cNvPr>
          <p:cNvPicPr>
            <a:picLocks noChangeAspect="1"/>
          </p:cNvPicPr>
          <p:nvPr/>
        </p:nvPicPr>
        <p:blipFill>
          <a:blip r:embed="rId4"/>
          <a:stretch>
            <a:fillRect/>
          </a:stretch>
        </p:blipFill>
        <p:spPr>
          <a:xfrm flipH="1">
            <a:off x="11083865" y="91026"/>
            <a:ext cx="1108133" cy="299391"/>
          </a:xfrm>
          <a:prstGeom prst="rect">
            <a:avLst/>
          </a:prstGeom>
        </p:spPr>
      </p:pic>
      <p:sp>
        <p:nvSpPr>
          <p:cNvPr id="5" name="Rectangle 4">
            <a:extLst>
              <a:ext uri="{FF2B5EF4-FFF2-40B4-BE49-F238E27FC236}">
                <a16:creationId xmlns:a16="http://schemas.microsoft.com/office/drawing/2014/main" id="{F6BA4CC3-9289-4744-8A06-F14B5F6DD55B}"/>
              </a:ext>
            </a:extLst>
          </p:cNvPr>
          <p:cNvSpPr/>
          <p:nvPr/>
        </p:nvSpPr>
        <p:spPr>
          <a:xfrm>
            <a:off x="2323663" y="1482313"/>
            <a:ext cx="7544673" cy="6032421"/>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Jamaal Ahmed</a:t>
            </a:r>
          </a:p>
          <a:p>
            <a:pPr algn="ctr"/>
            <a:r>
              <a:rPr lang="en-US" sz="48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as</a:t>
            </a:r>
            <a:r>
              <a:rPr lang="en-US" sz="96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 </a:t>
            </a:r>
          </a:p>
          <a:p>
            <a:pPr algn="ctr"/>
            <a:r>
              <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Sr. Associate Registrar</a:t>
            </a:r>
          </a:p>
          <a:p>
            <a:pPr algn="ctr"/>
            <a:endPar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Tree>
    <p:extLst>
      <p:ext uri="{BB962C8B-B14F-4D97-AF65-F5344CB8AC3E}">
        <p14:creationId xmlns:p14="http://schemas.microsoft.com/office/powerpoint/2010/main" val="2909820228"/>
      </p:ext>
    </p:extLst>
  </p:cSld>
  <p:clrMapOvr>
    <a:masterClrMapping/>
  </p:clrMapOvr>
  <mc:AlternateContent xmlns:mc="http://schemas.openxmlformats.org/markup-compatibility/2006" xmlns:p14="http://schemas.microsoft.com/office/powerpoint/2010/main">
    <mc:Choice Requires="p14">
      <p:transition spd="med" p14:dur="700" advClick="0" advTm="4500">
        <p:fade/>
      </p:transition>
    </mc:Choice>
    <mc:Fallback xmlns="">
      <p:transition spd="med" advClick="0" advTm="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2" presetClass="exit" presetSubtype="12" fill="hold" nodeType="withEffect">
                                  <p:stCondLst>
                                    <p:cond delay="0"/>
                                  </p:stCondLst>
                                  <p:childTnLst>
                                    <p:anim calcmode="lin" valueType="num">
                                      <p:cBhvr additive="base">
                                        <p:cTn id="9" dur="3000"/>
                                        <p:tgtEl>
                                          <p:spTgt spid="6"/>
                                        </p:tgtEl>
                                        <p:attrNameLst>
                                          <p:attrName>ppt_x</p:attrName>
                                        </p:attrNameLst>
                                      </p:cBhvr>
                                      <p:tavLst>
                                        <p:tav tm="0">
                                          <p:val>
                                            <p:strVal val="ppt_x"/>
                                          </p:val>
                                        </p:tav>
                                        <p:tav tm="100000">
                                          <p:val>
                                            <p:strVal val="0-ppt_w/2"/>
                                          </p:val>
                                        </p:tav>
                                      </p:tavLst>
                                    </p:anim>
                                    <p:anim calcmode="lin" valueType="num">
                                      <p:cBhvr additive="base">
                                        <p:cTn id="10" dur="3000"/>
                                        <p:tgtEl>
                                          <p:spTgt spid="6"/>
                                        </p:tgtEl>
                                        <p:attrNameLst>
                                          <p:attrName>ppt_y</p:attrName>
                                        </p:attrNameLst>
                                      </p:cBhvr>
                                      <p:tavLst>
                                        <p:tav tm="0">
                                          <p:val>
                                            <p:strVal val="ppt_y"/>
                                          </p:val>
                                        </p:tav>
                                        <p:tav tm="100000">
                                          <p:val>
                                            <p:strVal val="1+ppt_h/2"/>
                                          </p:val>
                                        </p:tav>
                                      </p:tavLst>
                                    </p:anim>
                                    <p:set>
                                      <p:cBhvr>
                                        <p:cTn id="11" dur="1" fill="hold">
                                          <p:stCondLst>
                                            <p:cond delay="2999"/>
                                          </p:stCondLst>
                                        </p:cTn>
                                        <p:tgtEl>
                                          <p:spTgt spid="6"/>
                                        </p:tgtEl>
                                        <p:attrNameLst>
                                          <p:attrName>style.visibility</p:attrName>
                                        </p:attrNameLst>
                                      </p:cBhvr>
                                      <p:to>
                                        <p:strVal val="hidden"/>
                                      </p:to>
                                    </p:set>
                                  </p:childTnLst>
                                </p:cTn>
                              </p:par>
                              <p:par>
                                <p:cTn id="12" presetID="6" presetClass="emph" presetSubtype="0" fill="hold" nodeType="withEffect">
                                  <p:stCondLst>
                                    <p:cond delay="250"/>
                                  </p:stCondLst>
                                  <p:childTnLst>
                                    <p:animScale>
                                      <p:cBhvr>
                                        <p:cTn id="13" dur="2000" fill="hold"/>
                                        <p:tgtEl>
                                          <p:spTgt spid="6"/>
                                        </p:tgtEl>
                                      </p:cBhvr>
                                      <p:by x="400000" y="400000"/>
                                    </p:animScale>
                                  </p:childTnLst>
                                </p:cTn>
                              </p:par>
                            </p:childTnLst>
                          </p:cTn>
                        </p:par>
                        <p:par>
                          <p:cTn id="14" fill="hold">
                            <p:stCondLst>
                              <p:cond delay="3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FB70B6-D204-4CA7-8C96-9E0CA0F42A2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ABEE026A-91FE-4AF1-AACE-1CEF24B09068}"/>
              </a:ext>
            </a:extLst>
          </p:cNvPr>
          <p:cNvSpPr/>
          <p:nvPr/>
        </p:nvSpPr>
        <p:spPr>
          <a:xfrm>
            <a:off x="2323663" y="1112981"/>
            <a:ext cx="7544673" cy="6032421"/>
          </a:xfrm>
          <a:prstGeom prst="rect">
            <a:avLst/>
          </a:prstGeom>
          <a:noFill/>
          <a:scene3d>
            <a:camera prst="orthographicFront"/>
            <a:lightRig rig="threePt" dir="t"/>
          </a:scene3d>
          <a:sp3d>
            <a:bevelT prst="relaxedInset"/>
          </a:sp3d>
        </p:spPr>
        <p:txBody>
          <a:bodyPr wrap="square" lIns="91440" tIns="45720" rIns="91440" bIns="45720">
            <a:spAutoFit/>
            <a:sp3d extrusionH="57150">
              <a:bevelT w="38100" h="38100" prst="relaxedInset"/>
            </a:sp3d>
          </a:bodyPr>
          <a:lstStyle/>
          <a:p>
            <a:pPr algn="ctr"/>
            <a:r>
              <a:rPr lang="en-US" sz="48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Also Starring</a:t>
            </a:r>
          </a:p>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Chad Saunders</a:t>
            </a:r>
          </a:p>
          <a:p>
            <a:pPr algn="ctr"/>
            <a:r>
              <a:rPr lang="en-US" sz="48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as</a:t>
            </a:r>
          </a:p>
          <a:p>
            <a:pPr algn="ctr"/>
            <a:r>
              <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Degree Audit Analyst</a:t>
            </a:r>
          </a:p>
          <a:p>
            <a:pPr algn="ctr"/>
            <a:endPar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pic>
        <p:nvPicPr>
          <p:cNvPr id="7" name="Picture 6">
            <a:extLst>
              <a:ext uri="{FF2B5EF4-FFF2-40B4-BE49-F238E27FC236}">
                <a16:creationId xmlns:a16="http://schemas.microsoft.com/office/drawing/2014/main" id="{6E24DE95-75D9-4BDC-B37B-DD823D209A47}"/>
              </a:ext>
            </a:extLst>
          </p:cNvPr>
          <p:cNvPicPr>
            <a:picLocks noChangeAspect="1"/>
          </p:cNvPicPr>
          <p:nvPr/>
        </p:nvPicPr>
        <p:blipFill>
          <a:blip r:embed="rId4"/>
          <a:stretch>
            <a:fillRect/>
          </a:stretch>
        </p:blipFill>
        <p:spPr>
          <a:xfrm>
            <a:off x="-1278538" y="-490573"/>
            <a:ext cx="2338480" cy="631802"/>
          </a:xfrm>
          <a:prstGeom prst="rect">
            <a:avLst/>
          </a:prstGeom>
        </p:spPr>
      </p:pic>
    </p:spTree>
    <p:extLst>
      <p:ext uri="{BB962C8B-B14F-4D97-AF65-F5344CB8AC3E}">
        <p14:creationId xmlns:p14="http://schemas.microsoft.com/office/powerpoint/2010/main" val="4037526141"/>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6" presetClass="emph" presetSubtype="0" fill="hold" nodeType="withEffect">
                                  <p:stCondLst>
                                    <p:cond delay="0"/>
                                  </p:stCondLst>
                                  <p:childTnLst>
                                    <p:animScale>
                                      <p:cBhvr>
                                        <p:cTn id="9" dur="2000" fill="hold"/>
                                        <p:tgtEl>
                                          <p:spTgt spid="7"/>
                                        </p:tgtEl>
                                      </p:cBhvr>
                                      <p:by x="150000" y="150000"/>
                                    </p:animScale>
                                  </p:childTnLst>
                                </p:cTn>
                              </p:par>
                              <p:par>
                                <p:cTn id="10" presetID="42" presetClass="path" presetSubtype="0" accel="50000" decel="50000" fill="hold" nodeType="withEffect">
                                  <p:stCondLst>
                                    <p:cond delay="0"/>
                                  </p:stCondLst>
                                  <p:childTnLst>
                                    <p:animMotion origin="layout" path="M -0.10313 -0.07037 L 1.16171 0.86319 " pathEditMode="relative" rAng="0" ptsTypes="AA">
                                      <p:cBhvr>
                                        <p:cTn id="11" dur="3000" fill="hold"/>
                                        <p:tgtEl>
                                          <p:spTgt spid="7"/>
                                        </p:tgtEl>
                                        <p:attrNameLst>
                                          <p:attrName>ppt_x</p:attrName>
                                          <p:attrName>ppt_y</p:attrName>
                                        </p:attrNameLst>
                                      </p:cBhvr>
                                      <p:rCtr x="63242" y="46667"/>
                                    </p:animMotion>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FB70B6-D204-4CA7-8C96-9E0CA0F42A2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2B3514-8D1D-4A61-8EC7-69C1690CFEBA}"/>
              </a:ext>
            </a:extLst>
          </p:cNvPr>
          <p:cNvSpPr/>
          <p:nvPr/>
        </p:nvSpPr>
        <p:spPr>
          <a:xfrm>
            <a:off x="974332" y="597455"/>
            <a:ext cx="10243335" cy="5724644"/>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Wenguo Edmans</a:t>
            </a:r>
          </a:p>
          <a:p>
            <a:pPr algn="ctr"/>
            <a:endPar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a:p>
            <a:pPr algn="ctr"/>
            <a:r>
              <a:rPr lang="en-US" sz="4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as</a:t>
            </a:r>
          </a:p>
          <a:p>
            <a:pPr algn="ctr"/>
            <a:r>
              <a:rPr lang="en-US" sz="48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Web/Computer Systems Specialist</a:t>
            </a:r>
          </a:p>
          <a:p>
            <a:pPr algn="ctr"/>
            <a:endParaRPr lang="en-US" sz="48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Tree>
    <p:extLst>
      <p:ext uri="{BB962C8B-B14F-4D97-AF65-F5344CB8AC3E}">
        <p14:creationId xmlns:p14="http://schemas.microsoft.com/office/powerpoint/2010/main" val="326929751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FB70B6-D204-4CA7-8C96-9E0CA0F42A2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2B3514-8D1D-4A61-8EC7-69C1690CFEBA}"/>
              </a:ext>
            </a:extLst>
          </p:cNvPr>
          <p:cNvSpPr/>
          <p:nvPr/>
        </p:nvSpPr>
        <p:spPr>
          <a:xfrm>
            <a:off x="0" y="1482313"/>
            <a:ext cx="12192000" cy="5293757"/>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Jane Lavery</a:t>
            </a:r>
          </a:p>
          <a:p>
            <a:pPr algn="ctr"/>
            <a:r>
              <a:rPr lang="en-US" sz="48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as</a:t>
            </a:r>
          </a:p>
          <a:p>
            <a:pPr algn="ctr"/>
            <a:r>
              <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Student Systems Analyst</a:t>
            </a:r>
          </a:p>
          <a:p>
            <a:pPr algn="ctr"/>
            <a:endPar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Tree>
    <p:extLst>
      <p:ext uri="{BB962C8B-B14F-4D97-AF65-F5344CB8AC3E}">
        <p14:creationId xmlns:p14="http://schemas.microsoft.com/office/powerpoint/2010/main" val="3131722553"/>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FB70B6-D204-4CA7-8C96-9E0CA0F42A2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2B3514-8D1D-4A61-8EC7-69C1690CFEBA}"/>
              </a:ext>
            </a:extLst>
          </p:cNvPr>
          <p:cNvSpPr/>
          <p:nvPr/>
        </p:nvSpPr>
        <p:spPr>
          <a:xfrm>
            <a:off x="2172648" y="1482313"/>
            <a:ext cx="7846704" cy="4385816"/>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115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Dan Saunders </a:t>
            </a:r>
          </a:p>
          <a:p>
            <a:pPr algn="ctr"/>
            <a:r>
              <a:rPr lang="en-US" sz="4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(No relation)</a:t>
            </a:r>
          </a:p>
          <a:p>
            <a:pPr algn="ctr"/>
            <a:r>
              <a:rPr lang="en-US" sz="48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as</a:t>
            </a:r>
          </a:p>
          <a:p>
            <a:pPr algn="ctr"/>
            <a:r>
              <a:rPr lang="en-US" sz="60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rPr>
              <a:t>Student Systems Analyst</a:t>
            </a:r>
          </a:p>
          <a:p>
            <a:pPr algn="ctr"/>
            <a:endParaRPr lang="en-US" sz="1600" dirty="0">
              <a:ln w="0"/>
              <a:solidFill>
                <a:srgbClr val="00B0F0"/>
              </a:solidFill>
              <a:effectLst>
                <a:outerShdw blurRad="38100" dist="25400" dir="5400000" algn="ctr" rotWithShape="0">
                  <a:srgbClr val="6E747A">
                    <a:alpha val="43000"/>
                  </a:srgbClr>
                </a:outerShdw>
              </a:effectLst>
              <a:latin typeface="Final Frontier Old Style" panose="020B0000000000000000" pitchFamily="34" charset="0"/>
            </a:endParaRPr>
          </a:p>
        </p:txBody>
      </p:sp>
    </p:spTree>
    <p:extLst>
      <p:ext uri="{BB962C8B-B14F-4D97-AF65-F5344CB8AC3E}">
        <p14:creationId xmlns:p14="http://schemas.microsoft.com/office/powerpoint/2010/main" val="359918216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09F5EF-575C-40E7-A9C5-EC1F2A554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775A23-75CA-4614-9647-C9B2CE742CA2}">
  <ds:schemaRefs>
    <ds:schemaRef ds:uri="http://schemas.openxmlformats.org/package/2006/metadata/core-properties"/>
    <ds:schemaRef ds:uri="http://schemas.microsoft.com/office/infopath/2007/PartnerControls"/>
    <ds:schemaRef ds:uri="16c05727-aa75-4e4a-9b5f-8a80a1165891"/>
    <ds:schemaRef ds:uri="71af3243-3dd4-4a8d-8c0d-dd76da1f02a5"/>
    <ds:schemaRef ds:uri="http://schemas.microsoft.com/office/2006/metadata/properties"/>
    <ds:schemaRef ds:uri="http://schemas.microsoft.com/office/2006/documentManagement/types"/>
    <ds:schemaRef ds:uri="http://purl.org/dc/dcmitype/"/>
    <ds:schemaRef ds:uri="http://purl.org/dc/elements/1.1/"/>
    <ds:schemaRef ds:uri="http://www.w3.org/XML/1998/namespace"/>
    <ds:schemaRef ds:uri="http://purl.org/dc/terms/"/>
  </ds:schemaRefs>
</ds:datastoreItem>
</file>

<file path=customXml/itemProps3.xml><?xml version="1.0" encoding="utf-8"?>
<ds:datastoreItem xmlns:ds="http://schemas.openxmlformats.org/officeDocument/2006/customXml" ds:itemID="{8A451F4C-A3A1-4FF3-AEA5-AE3EFF175B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Parcel design</Template>
  <TotalTime>0</TotalTime>
  <Words>1806</Words>
  <Application>Microsoft Office PowerPoint</Application>
  <PresentationFormat>Widescreen</PresentationFormat>
  <Paragraphs>195</Paragraphs>
  <Slides>38</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Final Frontier Old Style</vt:lpstr>
      <vt:lpstr>Gill Sans MT</vt:lpstr>
      <vt:lpstr>Parcel</vt:lpstr>
      <vt:lpstr>The Next Generation: Innovating with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2023-11-10T16:09:44Z</dcterms:created>
  <dcterms:modified xsi:type="dcterms:W3CDTF">2024-07-08T00:42:28Z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