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80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69AA4-7A16-4A52-8E6C-7EDE3B95ACE0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482FB-D3EE-472B-9EE4-5256814D5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7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3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2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711E-9F39-CB60-9987-F80E7E4B3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E6794-3A89-37FC-D958-CF93E8A00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A16D7-EDFB-8B88-6B01-4CCAA40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EC0C-4EB1-48F4-9A53-A556DDFC7CC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1F8B1-D4F2-4EB3-D424-D05E05FD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C6083-E168-4E4E-191A-9512D532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3B4-36F1-4D96-B1F6-00ED5524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6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C0AA-3630-68D2-09ED-89AEDAD7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E83BD-3597-0AD0-3E02-F519AEF9E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8E304-973E-A799-509C-C25C1C47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EC0C-4EB1-48F4-9A53-A556DDFC7CC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2A717-3F96-D7EA-E90A-7F33CC1D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1B12-522F-B353-A519-997C1D08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3B4-36F1-4D96-B1F6-00ED5524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5E0315-A839-6636-A2BB-1C3FCB1AD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20A49-5F1B-1695-BF3D-561E97D80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5EFF9-1C93-897B-9148-C4F6ED9F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EC0C-4EB1-48F4-9A53-A556DDFC7CC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B43C7-AC95-D966-3E22-285F8DC3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5E408-86D9-DFF0-0AED-C3587D91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3B4-36F1-4D96-B1F6-00ED5524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94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-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B2362A8-B35C-6344-168F-975FC4D60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83"/>
          <a:stretch/>
        </p:blipFill>
        <p:spPr>
          <a:xfrm>
            <a:off x="0" y="0"/>
            <a:ext cx="957985" cy="42735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A12CD24-74CA-0905-D07A-23DF9DF44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1434"/>
            <a:ext cx="957999" cy="25865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B3B6BF-2B16-86A0-06F6-306E154F9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957999" y="0"/>
            <a:ext cx="175074" cy="685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36" name="Picture 35" descr="An aerial shot of Colorado State University campus">
            <a:extLst>
              <a:ext uri="{FF2B5EF4-FFF2-40B4-BE49-F238E27FC236}">
                <a16:creationId xmlns:a16="http://schemas.microsoft.com/office/drawing/2014/main" id="{D30282C0-5A37-362D-B1DC-BFE43AC19E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072" y="-1"/>
            <a:ext cx="10288096" cy="6868102"/>
          </a:xfrm>
          <a:prstGeom prst="rect">
            <a:avLst/>
          </a:prstGeom>
        </p:spPr>
      </p:pic>
      <p:pic>
        <p:nvPicPr>
          <p:cNvPr id="39" name="Picture 38" descr="Colorado State University logo">
            <a:extLst>
              <a:ext uri="{FF2B5EF4-FFF2-40B4-BE49-F238E27FC236}">
                <a16:creationId xmlns:a16="http://schemas.microsoft.com/office/drawing/2014/main" id="{05598EE9-D485-D86F-A9DF-63BBA2F49A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71149" y="347528"/>
            <a:ext cx="2647888" cy="17327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EED9DF-CA52-CD7D-5F2A-469D8A2F8F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018" y="1762440"/>
            <a:ext cx="5974353" cy="2539157"/>
          </a:xfrm>
        </p:spPr>
        <p:txBody>
          <a:bodyPr/>
          <a:lstStyle>
            <a:lvl1pPr>
              <a:defRPr sz="5299"/>
            </a:lvl1pPr>
          </a:lstStyle>
          <a:p>
            <a:r>
              <a:rPr lang="en-US" dirty="0"/>
              <a:t>Three-line</a:t>
            </a:r>
            <a:br>
              <a:rPr lang="en-US" dirty="0"/>
            </a:br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cxnSp>
        <p:nvCxnSpPr>
          <p:cNvPr id="3" name="Straight Connecto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997019" y="4519612"/>
            <a:ext cx="803998" cy="0"/>
          </a:xfrm>
          <a:prstGeom prst="line">
            <a:avLst/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997019" y="4737628"/>
            <a:ext cx="5974353" cy="315407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17181" indent="0">
              <a:buNone/>
              <a:defRPr/>
            </a:lvl2pPr>
            <a:lvl3pPr marL="1234366" indent="0">
              <a:buNone/>
              <a:defRPr/>
            </a:lvl3pPr>
            <a:lvl4pPr marL="1851547" indent="0">
              <a:buNone/>
              <a:defRPr/>
            </a:lvl4pPr>
            <a:lvl5pPr marL="2468732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name, or 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E58544-6EFC-4319-575F-41CF6786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421176" y="0"/>
            <a:ext cx="17507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1DD589-66DA-2560-7B34-287747EB1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596255" y="1"/>
            <a:ext cx="595745" cy="1981200"/>
            <a:chOff x="23195532" y="179377"/>
            <a:chExt cx="1191645" cy="39529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6362F0-052A-E80B-360A-0F46D76C684C}"/>
                </a:ext>
              </a:extLst>
            </p:cNvPr>
            <p:cNvSpPr/>
            <p:nvPr userDrawn="1"/>
          </p:nvSpPr>
          <p:spPr>
            <a:xfrm>
              <a:off x="23195532" y="179377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BF2DAB-1C7F-87EA-DF8A-701A4C25A3EB}"/>
                </a:ext>
              </a:extLst>
            </p:cNvPr>
            <p:cNvSpPr/>
            <p:nvPr userDrawn="1"/>
          </p:nvSpPr>
          <p:spPr>
            <a:xfrm>
              <a:off x="23195534" y="743665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244137-7879-AF2B-2E0D-AAEA8C7DDE72}"/>
                </a:ext>
              </a:extLst>
            </p:cNvPr>
            <p:cNvSpPr/>
            <p:nvPr userDrawn="1"/>
          </p:nvSpPr>
          <p:spPr>
            <a:xfrm>
              <a:off x="23195533" y="1307953"/>
              <a:ext cx="1191643" cy="567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77791B-4C41-7E9E-6085-EFCADA0331E2}"/>
                </a:ext>
              </a:extLst>
            </p:cNvPr>
            <p:cNvSpPr/>
            <p:nvPr userDrawn="1"/>
          </p:nvSpPr>
          <p:spPr>
            <a:xfrm>
              <a:off x="23195532" y="1872241"/>
              <a:ext cx="1191643" cy="567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C980BD-F417-0023-DD45-CB642CEB103B}"/>
                </a:ext>
              </a:extLst>
            </p:cNvPr>
            <p:cNvSpPr/>
            <p:nvPr userDrawn="1"/>
          </p:nvSpPr>
          <p:spPr>
            <a:xfrm>
              <a:off x="23195532" y="2436529"/>
              <a:ext cx="1191643" cy="5672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75C76B-5CBC-4C1C-E590-DACB014C0D3B}"/>
                </a:ext>
              </a:extLst>
            </p:cNvPr>
            <p:cNvSpPr/>
            <p:nvPr userDrawn="1"/>
          </p:nvSpPr>
          <p:spPr>
            <a:xfrm>
              <a:off x="23195532" y="3000817"/>
              <a:ext cx="1191643" cy="567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D121C1-3A58-31AE-ADD8-DD8863B68FE4}"/>
                </a:ext>
              </a:extLst>
            </p:cNvPr>
            <p:cNvSpPr/>
            <p:nvPr userDrawn="1"/>
          </p:nvSpPr>
          <p:spPr>
            <a:xfrm>
              <a:off x="23195532" y="3565107"/>
              <a:ext cx="1191643" cy="567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C9B660E-DADE-3297-F523-480C57567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" r="39071"/>
          <a:stretch/>
        </p:blipFill>
        <p:spPr>
          <a:xfrm>
            <a:off x="11596250" y="1981200"/>
            <a:ext cx="59574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42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307C8-7062-4247-432A-F4259380A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" y="0"/>
            <a:ext cx="12191207" cy="6858447"/>
          </a:xfrm>
          <a:prstGeom prst="rect">
            <a:avLst/>
          </a:prstGeom>
        </p:spPr>
      </p:pic>
      <p:pic>
        <p:nvPicPr>
          <p:cNvPr id="8" name="Picture 7" descr="Colorado State University symbol">
            <a:extLst>
              <a:ext uri="{FF2B5EF4-FFF2-40B4-BE49-F238E27FC236}">
                <a16:creationId xmlns:a16="http://schemas.microsoft.com/office/drawing/2014/main" id="{D12D5377-6199-8F49-2CFD-D9431C0036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33" y="674118"/>
            <a:ext cx="722920" cy="7230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95FAC7-B012-3C90-E0FE-8D2DFAB15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30" y="1704800"/>
            <a:ext cx="10936893" cy="825547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2DC5F9-E376-15D2-E4CF-2350E427D7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630" y="2671091"/>
            <a:ext cx="10936893" cy="16614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  <a:p>
            <a:pPr lvl="0"/>
            <a:r>
              <a:rPr lang="en-US" dirty="0"/>
              <a:t>Copy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397D50F-C7A3-D938-FD4B-49B55C368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555" y="6512009"/>
            <a:ext cx="462098" cy="222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1B75-32F1-3341-9ED0-64265A793B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m E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am with a leather halter&#10;&#10;Description automatically generated">
            <a:extLst>
              <a:ext uri="{FF2B5EF4-FFF2-40B4-BE49-F238E27FC236}">
                <a16:creationId xmlns:a16="http://schemas.microsoft.com/office/drawing/2014/main" id="{AF5630CA-CE85-8E94-7F94-DDB28DF99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" y="0"/>
            <a:ext cx="12191207" cy="6858447"/>
          </a:xfrm>
          <a:prstGeom prst="rect">
            <a:avLst/>
          </a:prstGeom>
        </p:spPr>
      </p:pic>
      <p:pic>
        <p:nvPicPr>
          <p:cNvPr id="8" name="Picture 7" descr="Colorado State University logo">
            <a:extLst>
              <a:ext uri="{FF2B5EF4-FFF2-40B4-BE49-F238E27FC236}">
                <a16:creationId xmlns:a16="http://schemas.microsoft.com/office/drawing/2014/main" id="{1B6E8884-AC6A-78D6-0B43-26616F254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2128" y="736881"/>
            <a:ext cx="2647887" cy="1732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F832BF-CDCD-C36C-3D8E-F4CBCB8D7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3886" y="3206556"/>
            <a:ext cx="3824370" cy="82554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5757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EDB2-B1A7-F921-05DF-2020B94E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1FE27-5E3A-5140-F79B-18A5DFB94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D5B9C-B9AB-8A04-45AD-68F6D850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EC0C-4EB1-48F4-9A53-A556DDFC7CC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5B123-84E8-7AC5-1238-99FDA709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470FE-8575-35FC-5B54-0102FF15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3B4-36F1-4D96-B1F6-00ED5524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9896-A6D1-67F0-F5E4-CC18749B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D58D6-9AD5-73CF-1F77-F335097B9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CCE09-9F44-4626-A0A1-92BCAABF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EC0C-4EB1-48F4-9A53-A556DDFC7CC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9FAA1-3CC3-25BA-2512-A5A79F1D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1B2D0-7F21-8178-70A3-5F3F49F1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3B4-36F1-4D96-B1F6-00ED5524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2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805B-41B0-29A2-C1D7-CEA3C255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9ACDD-DB0F-F53A-6F25-B7BCF2A9D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931BD-56BE-D034-C808-F0E3BA3C7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C9268-F527-D3DC-C21D-7580DC32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EC0C-4EB1-48F4-9A53-A556DDFC7CC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0B725-BE8E-F2DD-2302-D4B842A7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7D021-5DD1-3DB4-DAD5-7E4A6654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3B4-36F1-4D96-B1F6-00ED5524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5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8400-6858-E010-F258-0BA84992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7EB57-2C45-74A1-996E-99400A022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9D875-D200-76DF-5EDC-551EAA261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7975B-6CB7-D20C-EDDC-31FBD02EC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72B23-078F-CF26-437E-35AC5A5C3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D037A8-D551-B6FF-701D-4A9BC62D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EC0C-4EB1-48F4-9A53-A556DDFC7CC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67CA9-B755-B771-B461-06045BDE7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CCB60D-9497-EA19-4382-DF99EB2E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3B4-36F1-4D96-B1F6-00ED5524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6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3821-6653-5555-FA9A-BE5454F7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F2CD0-A9D8-DD07-88DC-E578DE96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EC0C-4EB1-48F4-9A53-A556DDFC7CC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69744-E550-491D-D55F-077AC08D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3D883-3F14-DD72-8B1E-EA1AD369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3B4-36F1-4D96-B1F6-00ED5524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2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7A883-E8D6-78D8-65BB-98A5998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EC0C-4EB1-48F4-9A53-A556DDFC7CC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18DD2-8937-C673-30C7-EFA66F4E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DB498-1013-A63F-C54C-43F5D273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3B4-36F1-4D96-B1F6-00ED5524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6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A256-5837-641E-AB5C-07621894E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86B7E-928F-6C03-6A9B-93C8D78F2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3CFD5-32CB-2EE3-42DC-BEABCA56D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02E7C-6B43-B140-5489-189729E4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EC0C-4EB1-48F4-9A53-A556DDFC7CC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CEAAF-8D2D-058D-88F2-900520BA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DA2C-F545-194F-612F-19D013A7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3B4-36F1-4D96-B1F6-00ED5524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2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91B6-B40B-8618-D76A-889FB4A6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384518-B2B0-9E40-BF45-7C96482BA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82114-55C9-8950-9246-6D9CB3AF0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F49DB-4EE1-4970-DAED-ABDCCF39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EC0C-4EB1-48F4-9A53-A556DDFC7CC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94C2F-874E-DFD9-1865-D0B35766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D4D30-37EC-B38A-F636-9CD86823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3B4-36F1-4D96-B1F6-00ED5524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1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E2C59F-B161-4B9F-3731-E46B34CB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5DF29-F058-1E98-8B7D-DE181049B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1C0B5-63A8-E500-C468-621378919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78EC0C-4EB1-48F4-9A53-A556DDFC7CC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625C0-2B13-8F1A-1670-281441CA8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9BB2-3116-084D-8E48-2AE6DA24D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4D43B4-36F1-4D96-B1F6-00ED5524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722DBC-BF6A-028A-E7C5-D8E93CC1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Banner Student Information System Users Roundtable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97019" y="4737628"/>
            <a:ext cx="5974353" cy="665247"/>
          </a:xfrm>
        </p:spPr>
        <p:txBody>
          <a:bodyPr/>
          <a:lstStyle/>
          <a:p>
            <a:r>
              <a:rPr lang="en-US" dirty="0"/>
              <a:t>July 11, 2024 4:10-5pm session</a:t>
            </a:r>
          </a:p>
          <a:p>
            <a:r>
              <a:rPr lang="en-US" dirty="0"/>
              <a:t>Host: Jamie Yarbrough, Associate Registrar SIS Operations</a:t>
            </a:r>
          </a:p>
        </p:txBody>
      </p:sp>
    </p:spTree>
    <p:extLst>
      <p:ext uri="{BB962C8B-B14F-4D97-AF65-F5344CB8AC3E}">
        <p14:creationId xmlns:p14="http://schemas.microsoft.com/office/powerpoint/2010/main" val="1314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80B1-8679-56BF-0BA6-9B7FCD5B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53" y="177657"/>
            <a:ext cx="10936893" cy="8255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Banner Keyboard Shortcuts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9BCA86-165B-F27F-1E3A-68A2957C8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346" y="1505964"/>
            <a:ext cx="7773307" cy="45530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952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64478-7961-D717-3911-8F865752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997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9630" y="1705025"/>
            <a:ext cx="10936893" cy="825439"/>
          </a:xfrm>
        </p:spPr>
        <p:txBody>
          <a:bodyPr/>
          <a:lstStyle/>
          <a:p>
            <a:r>
              <a:rPr lang="en-US" dirty="0"/>
              <a:t>Potential Topics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1562F-087C-1FE6-E597-2CD1D8E80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30" y="2671091"/>
            <a:ext cx="10936893" cy="3759206"/>
          </a:xfrm>
        </p:spPr>
        <p:txBody>
          <a:bodyPr numCol="2">
            <a:normAutofit/>
          </a:bodyPr>
          <a:lstStyle/>
          <a:p>
            <a:r>
              <a:rPr lang="en-US" dirty="0"/>
              <a:t>Licensure Disclosures</a:t>
            </a:r>
          </a:p>
          <a:p>
            <a:r>
              <a:rPr lang="en-US" dirty="0"/>
              <a:t>Gainful Employment/FVT</a:t>
            </a:r>
          </a:p>
          <a:p>
            <a:r>
              <a:rPr lang="en-US" dirty="0"/>
              <a:t>Ethos</a:t>
            </a:r>
          </a:p>
          <a:p>
            <a:r>
              <a:rPr lang="en-US" dirty="0"/>
              <a:t>Ellucian Experience</a:t>
            </a:r>
          </a:p>
          <a:p>
            <a:r>
              <a:rPr lang="en-US" dirty="0"/>
              <a:t>Ellucian SaaS</a:t>
            </a:r>
          </a:p>
          <a:p>
            <a:r>
              <a:rPr lang="en-US" dirty="0"/>
              <a:t>Preferred Pronouns</a:t>
            </a:r>
          </a:p>
          <a:p>
            <a:r>
              <a:rPr lang="en-US" dirty="0"/>
              <a:t>Gender Identity</a:t>
            </a:r>
          </a:p>
          <a:p>
            <a:r>
              <a:rPr lang="en-US" dirty="0"/>
              <a:t>Preferred Name</a:t>
            </a:r>
          </a:p>
          <a:p>
            <a:r>
              <a:rPr lang="en-US" dirty="0"/>
              <a:t>Quality Control of Releases</a:t>
            </a:r>
          </a:p>
          <a:p>
            <a:r>
              <a:rPr lang="en-US" dirty="0"/>
              <a:t>Upgrade Testing</a:t>
            </a:r>
          </a:p>
          <a:p>
            <a:r>
              <a:rPr lang="en-US" dirty="0"/>
              <a:t>Ellucian Workflow</a:t>
            </a:r>
          </a:p>
          <a:p>
            <a:r>
              <a:rPr lang="en-US" dirty="0"/>
              <a:t>Banner Communication Management</a:t>
            </a:r>
          </a:p>
          <a:p>
            <a:r>
              <a:rPr lang="en-US" dirty="0"/>
              <a:t>Tips and Tricks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0181-BE3B-CAF2-C43A-4A94D171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Preferred Settings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183EC1-4529-1410-B7BC-D88047AB8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715" y="3169018"/>
            <a:ext cx="6155930" cy="13106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6E43F0-C335-7F02-3CBA-45A02CDCB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181" y="2718174"/>
            <a:ext cx="2521945" cy="35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78D26-5AC2-3CE3-FB06-3F072D55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3C02B-4D22-BEFC-3EAB-93A59D7C9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30" y="2671091"/>
            <a:ext cx="10936893" cy="29616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Change the order that columns appear on the page</a:t>
            </a:r>
          </a:p>
          <a:p>
            <a:pPr lvl="1"/>
            <a:r>
              <a:rPr lang="en-US" dirty="0"/>
              <a:t>Great for skipping columns that you don’t need and putting critical ones close together. </a:t>
            </a:r>
          </a:p>
          <a:p>
            <a:pPr lvl="1"/>
            <a:r>
              <a:rPr lang="en-US" dirty="0"/>
              <a:t>Can be challenging if you’re creating documentation for others to reference.</a:t>
            </a:r>
          </a:p>
          <a:p>
            <a:pPr lvl="1"/>
            <a:endParaRPr lang="en-US" dirty="0"/>
          </a:p>
          <a:p>
            <a:r>
              <a:rPr lang="en-US" dirty="0"/>
              <a:t>Change the column width</a:t>
            </a:r>
          </a:p>
          <a:p>
            <a:pPr lvl="1"/>
            <a:r>
              <a:rPr lang="en-US" dirty="0"/>
              <a:t>Great for shrinking columns that are unnecessarily wide.</a:t>
            </a:r>
          </a:p>
          <a:p>
            <a:pPr lvl="1"/>
            <a:endParaRPr lang="en-US" dirty="0"/>
          </a:p>
          <a:p>
            <a:r>
              <a:rPr lang="en-US" dirty="0"/>
              <a:t>Changed columns have a blue shading in the header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8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317A-A9FD-9747-8C81-0634B85F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Pagination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1EB76-502A-EE2E-0C36-066A48C83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number of rows displayed per page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50DD6-848F-5890-C616-3BD0C8A3D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553" y="3501831"/>
            <a:ext cx="1934156" cy="18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F6914-15FD-0964-EC6D-8FFEB8C4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Settings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4F4BB-B3E6-972C-1F06-979063237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30" y="2671091"/>
            <a:ext cx="10936893" cy="2575164"/>
          </a:xfrm>
        </p:spPr>
        <p:txBody>
          <a:bodyPr>
            <a:normAutofit/>
          </a:bodyPr>
          <a:lstStyle/>
          <a:p>
            <a:r>
              <a:rPr lang="en-US" dirty="0"/>
              <a:t>Create the Filters you want, per page</a:t>
            </a:r>
          </a:p>
          <a:p>
            <a:pPr lvl="1"/>
            <a:r>
              <a:rPr lang="en-US" dirty="0"/>
              <a:t>Set what fields you typically need for searches</a:t>
            </a:r>
          </a:p>
          <a:p>
            <a:pPr lvl="1"/>
            <a:r>
              <a:rPr lang="en-US" dirty="0"/>
              <a:t>Set the values for those searches</a:t>
            </a:r>
          </a:p>
          <a:p>
            <a:r>
              <a:rPr lang="en-US" dirty="0"/>
              <a:t>Example: SSASECQ – Schedule Section Query</a:t>
            </a:r>
          </a:p>
        </p:txBody>
      </p:sp>
    </p:spTree>
    <p:extLst>
      <p:ext uri="{BB962C8B-B14F-4D97-AF65-F5344CB8AC3E}">
        <p14:creationId xmlns:p14="http://schemas.microsoft.com/office/powerpoint/2010/main" val="290696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0C9626-B0AB-6791-DAB0-F6072B882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61" y="1257681"/>
            <a:ext cx="9667940" cy="2448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B7B03-B9C5-0398-8DDE-CF5653C9C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61" y="4069853"/>
            <a:ext cx="9667940" cy="2471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5A6CA2-690D-896E-6DEC-6906A0E0F6C8}"/>
              </a:ext>
            </a:extLst>
          </p:cNvPr>
          <p:cNvSpPr txBox="1"/>
          <p:nvPr/>
        </p:nvSpPr>
        <p:spPr>
          <a:xfrm>
            <a:off x="185641" y="1348508"/>
            <a:ext cx="91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Default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B8DECD-83AD-3B49-9200-9984B83B63A5}"/>
              </a:ext>
            </a:extLst>
          </p:cNvPr>
          <p:cNvSpPr txBox="1"/>
          <p:nvPr/>
        </p:nvSpPr>
        <p:spPr>
          <a:xfrm>
            <a:off x="0" y="4146517"/>
            <a:ext cx="118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Filter</a:t>
            </a:r>
          </a:p>
        </p:txBody>
      </p:sp>
    </p:spTree>
    <p:extLst>
      <p:ext uri="{BB962C8B-B14F-4D97-AF65-F5344CB8AC3E}">
        <p14:creationId xmlns:p14="http://schemas.microsoft.com/office/powerpoint/2010/main" val="1311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7A26-C711-D5C0-C2B6-4D8F219B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Restore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A1AEA-414B-CC19-6D8A-FE5738CDC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like the settings, no problem!</a:t>
            </a:r>
          </a:p>
          <a:p>
            <a:r>
              <a:rPr lang="en-US" dirty="0"/>
              <a:t>There are options to restore to the system </a:t>
            </a:r>
          </a:p>
          <a:p>
            <a:pPr marL="0" indent="0">
              <a:buNone/>
            </a:pPr>
            <a:r>
              <a:rPr lang="en-US" dirty="0"/>
              <a:t>   defaults at any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CC07A-95D3-DB0C-C697-830C490AC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654" y="2530347"/>
            <a:ext cx="2521945" cy="35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AB1443-8848-59BA-7157-0C7D58108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1306881"/>
            <a:ext cx="6973273" cy="4810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3DB927-968C-BCEC-2EFA-6FA1CCB2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39" y="208509"/>
            <a:ext cx="10936893" cy="8255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Banner Keyboard Shortcuts</a:t>
            </a:r>
          </a:p>
        </p:txBody>
      </p:sp>
    </p:spTree>
    <p:extLst>
      <p:ext uri="{BB962C8B-B14F-4D97-AF65-F5344CB8AC3E}">
        <p14:creationId xmlns:p14="http://schemas.microsoft.com/office/powerpoint/2010/main" val="34190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195</Words>
  <Application>Microsoft Office PowerPoint</Application>
  <PresentationFormat>Widescreen</PresentationFormat>
  <Paragraphs>46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Banner Student Information System Users Roundtable</vt:lpstr>
      <vt:lpstr>Potential Topics</vt:lpstr>
      <vt:lpstr>Preferred Settings</vt:lpstr>
      <vt:lpstr>Column Settings</vt:lpstr>
      <vt:lpstr>Pagination Settings</vt:lpstr>
      <vt:lpstr>Filter Settings </vt:lpstr>
      <vt:lpstr>PowerPoint Presentation</vt:lpstr>
      <vt:lpstr>Restore Settings</vt:lpstr>
      <vt:lpstr>Banner Keyboard Shortcuts</vt:lpstr>
      <vt:lpstr>Banner Keyboard Shortcuts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Yarbrough,Jamie</dc:creator>
  <cp:lastModifiedBy>Yarbrough,Jamie</cp:lastModifiedBy>
  <cp:revision>11</cp:revision>
  <dcterms:created xsi:type="dcterms:W3CDTF">2024-06-27T17:17:38Z</dcterms:created>
  <dcterms:modified xsi:type="dcterms:W3CDTF">2024-07-03T18:10:35Z</dcterms:modified>
</cp:coreProperties>
</file>