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3"/>
  </p:notesMasterIdLst>
  <p:handoutMasterIdLst>
    <p:handoutMasterId r:id="rId14"/>
  </p:handoutMasterIdLst>
  <p:sldIdLst>
    <p:sldId id="256" r:id="rId4"/>
    <p:sldId id="257" r:id="rId5"/>
    <p:sldId id="261" r:id="rId6"/>
    <p:sldId id="266" r:id="rId7"/>
    <p:sldId id="262" r:id="rId8"/>
    <p:sldId id="263" r:id="rId9"/>
    <p:sldId id="264" r:id="rId10"/>
    <p:sldId id="267"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C0CF2-C0DD-0C45-B73A-F17784925F0E}" v="1" dt="2022-08-23T15:27:10.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5782"/>
  </p:normalViewPr>
  <p:slideViewPr>
    <p:cSldViewPr snapToGrid="0">
      <p:cViewPr varScale="1">
        <p:scale>
          <a:sx n="86" d="100"/>
          <a:sy n="86" d="100"/>
        </p:scale>
        <p:origin x="126" y="4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BFFF9B-D2D5-E6F0-F141-E14C5A2E06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FBB27E-0755-F8DF-28BD-E30A6CCEDB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8B8D5E-6E5A-7C47-BD10-B461FC30F129}" type="datetimeFigureOut">
              <a:rPr lang="en-US" smtClean="0"/>
              <a:t>7/9/2024</a:t>
            </a:fld>
            <a:endParaRPr lang="en-US"/>
          </a:p>
        </p:txBody>
      </p:sp>
      <p:sp>
        <p:nvSpPr>
          <p:cNvPr id="4" name="Footer Placeholder 3">
            <a:extLst>
              <a:ext uri="{FF2B5EF4-FFF2-40B4-BE49-F238E27FC236}">
                <a16:creationId xmlns:a16="http://schemas.microsoft.com/office/drawing/2014/main" id="{5A6795E7-A4E5-0CF0-0006-E51150421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9B4B8D-175D-8909-99DE-F6A6B57AEE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FDF9C4-5E75-C14A-B1EA-D90F2A70998E}" type="slidenum">
              <a:rPr lang="en-US" smtClean="0"/>
              <a:t>‹#›</a:t>
            </a:fld>
            <a:endParaRPr lang="en-US"/>
          </a:p>
        </p:txBody>
      </p:sp>
    </p:spTree>
    <p:extLst>
      <p:ext uri="{BB962C8B-B14F-4D97-AF65-F5344CB8AC3E}">
        <p14:creationId xmlns:p14="http://schemas.microsoft.com/office/powerpoint/2010/main" val="1793074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6DC0C-C72C-5847-A5B6-0166007DCD86}"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4FFCB-12F1-4346-9E78-840E8CB949CD}" type="slidenum">
              <a:rPr lang="en-US" smtClean="0"/>
              <a:t>‹#›</a:t>
            </a:fld>
            <a:endParaRPr lang="en-US"/>
          </a:p>
        </p:txBody>
      </p:sp>
    </p:spTree>
    <p:extLst>
      <p:ext uri="{BB962C8B-B14F-4D97-AF65-F5344CB8AC3E}">
        <p14:creationId xmlns:p14="http://schemas.microsoft.com/office/powerpoint/2010/main" val="313312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04FFCB-12F1-4346-9E78-840E8CB949CD}" type="slidenum">
              <a:rPr lang="en-US" smtClean="0"/>
              <a:t>1</a:t>
            </a:fld>
            <a:endParaRPr lang="en-US"/>
          </a:p>
        </p:txBody>
      </p:sp>
    </p:spTree>
    <p:extLst>
      <p:ext uri="{BB962C8B-B14F-4D97-AF65-F5344CB8AC3E}">
        <p14:creationId xmlns:p14="http://schemas.microsoft.com/office/powerpoint/2010/main" val="336014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4FFCB-12F1-4346-9E78-840E8CB949CD}" type="slidenum">
              <a:rPr lang="en-US" smtClean="0"/>
              <a:t>2</a:t>
            </a:fld>
            <a:endParaRPr lang="en-US"/>
          </a:p>
        </p:txBody>
      </p:sp>
    </p:spTree>
    <p:extLst>
      <p:ext uri="{BB962C8B-B14F-4D97-AF65-F5344CB8AC3E}">
        <p14:creationId xmlns:p14="http://schemas.microsoft.com/office/powerpoint/2010/main" val="1873635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CA1E2-435D-BECF-4904-A0C7FD0EA786}"/>
              </a:ext>
            </a:extLst>
          </p:cNvPr>
          <p:cNvPicPr>
            <a:picLocks noChangeAspect="1"/>
          </p:cNvPicPr>
          <p:nvPr userDrawn="1"/>
        </p:nvPicPr>
        <p:blipFill rotWithShape="1">
          <a:blip r:embed="rId2"/>
          <a:srcRect l="32557" r="868"/>
          <a:stretch/>
        </p:blipFill>
        <p:spPr>
          <a:xfrm flipH="1">
            <a:off x="0" y="-159027"/>
            <a:ext cx="12192000" cy="10286247"/>
          </a:xfrm>
          <a:prstGeom prst="rect">
            <a:avLst/>
          </a:prstGeom>
        </p:spPr>
      </p:pic>
      <p:sp>
        <p:nvSpPr>
          <p:cNvPr id="8" name="Rectangle 7">
            <a:extLst>
              <a:ext uri="{FF2B5EF4-FFF2-40B4-BE49-F238E27FC236}">
                <a16:creationId xmlns:a16="http://schemas.microsoft.com/office/drawing/2014/main" id="{2842F066-EEAF-FC4C-0FF5-79F6CA2F3CD4}"/>
              </a:ext>
            </a:extLst>
          </p:cNvPr>
          <p:cNvSpPr/>
          <p:nvPr userDrawn="1"/>
        </p:nvSpPr>
        <p:spPr>
          <a:xfrm>
            <a:off x="-159026" y="991937"/>
            <a:ext cx="7394713" cy="3751237"/>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5F13136-A56B-E461-A2E1-7B9D54AF1842}"/>
              </a:ext>
            </a:extLst>
          </p:cNvPr>
          <p:cNvCxnSpPr>
            <a:cxnSpLocks/>
          </p:cNvCxnSpPr>
          <p:nvPr userDrawn="1"/>
        </p:nvCxnSpPr>
        <p:spPr>
          <a:xfrm flipV="1">
            <a:off x="3239871" y="369597"/>
            <a:ext cx="0" cy="181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C11D360-0E00-A2FB-E616-D2573BBCA56E}"/>
              </a:ext>
            </a:extLst>
          </p:cNvPr>
          <p:cNvPicPr>
            <a:picLocks noChangeAspect="1"/>
          </p:cNvPicPr>
          <p:nvPr userDrawn="1"/>
        </p:nvPicPr>
        <p:blipFill>
          <a:blip r:embed="rId3"/>
          <a:stretch>
            <a:fillRect/>
          </a:stretch>
        </p:blipFill>
        <p:spPr>
          <a:xfrm>
            <a:off x="417095" y="336414"/>
            <a:ext cx="2680435" cy="201306"/>
          </a:xfrm>
          <a:prstGeom prst="rect">
            <a:avLst/>
          </a:prstGeom>
        </p:spPr>
      </p:pic>
      <p:cxnSp>
        <p:nvCxnSpPr>
          <p:cNvPr id="12" name="Straight Connector 11">
            <a:extLst>
              <a:ext uri="{FF2B5EF4-FFF2-40B4-BE49-F238E27FC236}">
                <a16:creationId xmlns:a16="http://schemas.microsoft.com/office/drawing/2014/main" id="{6E9788BE-1081-B6A5-E8ED-4821A58AED23}"/>
              </a:ext>
            </a:extLst>
          </p:cNvPr>
          <p:cNvCxnSpPr>
            <a:cxnSpLocks/>
          </p:cNvCxnSpPr>
          <p:nvPr userDrawn="1"/>
        </p:nvCxnSpPr>
        <p:spPr>
          <a:xfrm>
            <a:off x="417095" y="3767733"/>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FDD3EE60-1059-AF84-0554-33E8A960485B}"/>
              </a:ext>
            </a:extLst>
          </p:cNvPr>
          <p:cNvSpPr>
            <a:spLocks noGrp="1"/>
          </p:cNvSpPr>
          <p:nvPr>
            <p:ph type="title" hasCustomPrompt="1"/>
          </p:nvPr>
        </p:nvSpPr>
        <p:spPr>
          <a:xfrm>
            <a:off x="312922" y="1502234"/>
            <a:ext cx="6234835" cy="2141234"/>
          </a:xfrm>
        </p:spPr>
        <p:txBody>
          <a:bodyPr>
            <a:noAutofit/>
          </a:bodyPr>
          <a:lstStyle>
            <a:lvl1pPr>
              <a:defRPr sz="4800">
                <a:solidFill>
                  <a:schemeClr val="bg1"/>
                </a:solidFill>
              </a:defRPr>
            </a:lvl1pPr>
          </a:lstStyle>
          <a:p>
            <a:r>
              <a:rPr lang="en-US" dirty="0"/>
              <a:t>CLICK TO EDIT MASTER TITLE STYLE</a:t>
            </a:r>
          </a:p>
        </p:txBody>
      </p:sp>
      <p:sp>
        <p:nvSpPr>
          <p:cNvPr id="23" name="Content Placeholder 21">
            <a:extLst>
              <a:ext uri="{FF2B5EF4-FFF2-40B4-BE49-F238E27FC236}">
                <a16:creationId xmlns:a16="http://schemas.microsoft.com/office/drawing/2014/main" id="{F4569252-ABF4-CD46-BE69-BC9C80BFF0E2}"/>
              </a:ext>
            </a:extLst>
          </p:cNvPr>
          <p:cNvSpPr>
            <a:spLocks noGrp="1"/>
          </p:cNvSpPr>
          <p:nvPr>
            <p:ph sz="quarter" idx="10"/>
          </p:nvPr>
        </p:nvSpPr>
        <p:spPr>
          <a:xfrm>
            <a:off x="417513" y="4021485"/>
            <a:ext cx="6130925" cy="400050"/>
          </a:xfr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31490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CA1E2-435D-BECF-4904-A0C7FD0EA786}"/>
              </a:ext>
            </a:extLst>
          </p:cNvPr>
          <p:cNvPicPr>
            <a:picLocks noChangeAspect="1"/>
          </p:cNvPicPr>
          <p:nvPr userDrawn="1"/>
        </p:nvPicPr>
        <p:blipFill rotWithShape="1">
          <a:blip r:embed="rId2"/>
          <a:srcRect l="32557" r="868"/>
          <a:stretch/>
        </p:blipFill>
        <p:spPr>
          <a:xfrm flipH="1">
            <a:off x="0" y="-159027"/>
            <a:ext cx="12192000" cy="10286247"/>
          </a:xfrm>
          <a:prstGeom prst="rect">
            <a:avLst/>
          </a:prstGeom>
        </p:spPr>
      </p:pic>
      <p:sp>
        <p:nvSpPr>
          <p:cNvPr id="8" name="Rectangle 7">
            <a:extLst>
              <a:ext uri="{FF2B5EF4-FFF2-40B4-BE49-F238E27FC236}">
                <a16:creationId xmlns:a16="http://schemas.microsoft.com/office/drawing/2014/main" id="{2842F066-EEAF-FC4C-0FF5-79F6CA2F3CD4}"/>
              </a:ext>
            </a:extLst>
          </p:cNvPr>
          <p:cNvSpPr/>
          <p:nvPr userDrawn="1"/>
        </p:nvSpPr>
        <p:spPr>
          <a:xfrm>
            <a:off x="-159026" y="991937"/>
            <a:ext cx="7394713" cy="3751237"/>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26892D-09B2-8868-080B-50A91DEE334B}"/>
              </a:ext>
            </a:extLst>
          </p:cNvPr>
          <p:cNvSpPr txBox="1"/>
          <p:nvPr userDrawn="1"/>
        </p:nvSpPr>
        <p:spPr>
          <a:xfrm>
            <a:off x="3294656" y="306143"/>
            <a:ext cx="3682759" cy="307777"/>
          </a:xfrm>
          <a:prstGeom prst="rect">
            <a:avLst/>
          </a:prstGeom>
          <a:noFill/>
        </p:spPr>
        <p:txBody>
          <a:bodyPr wrap="square" rtlCol="0">
            <a:spAutoFit/>
          </a:bodyPr>
          <a:lstStyle/>
          <a:p>
            <a:r>
              <a:rPr lang="en-US" sz="1400" b="1" dirty="0">
                <a:solidFill>
                  <a:schemeClr val="bg1"/>
                </a:solidFill>
                <a:latin typeface="Neue Haas Unica W1G" panose="020B0504030206020203" pitchFamily="34" charset="0"/>
              </a:rPr>
              <a:t>Click here to add unit identifier name</a:t>
            </a:r>
          </a:p>
        </p:txBody>
      </p:sp>
      <p:cxnSp>
        <p:nvCxnSpPr>
          <p:cNvPr id="10" name="Straight Connector 9">
            <a:extLst>
              <a:ext uri="{FF2B5EF4-FFF2-40B4-BE49-F238E27FC236}">
                <a16:creationId xmlns:a16="http://schemas.microsoft.com/office/drawing/2014/main" id="{55F13136-A56B-E461-A2E1-7B9D54AF1842}"/>
              </a:ext>
            </a:extLst>
          </p:cNvPr>
          <p:cNvCxnSpPr>
            <a:cxnSpLocks/>
          </p:cNvCxnSpPr>
          <p:nvPr userDrawn="1"/>
        </p:nvCxnSpPr>
        <p:spPr>
          <a:xfrm flipV="1">
            <a:off x="3239871" y="369597"/>
            <a:ext cx="0" cy="181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C11D360-0E00-A2FB-E616-D2573BBCA56E}"/>
              </a:ext>
            </a:extLst>
          </p:cNvPr>
          <p:cNvPicPr>
            <a:picLocks noChangeAspect="1"/>
          </p:cNvPicPr>
          <p:nvPr userDrawn="1"/>
        </p:nvPicPr>
        <p:blipFill>
          <a:blip r:embed="rId3"/>
          <a:stretch>
            <a:fillRect/>
          </a:stretch>
        </p:blipFill>
        <p:spPr>
          <a:xfrm>
            <a:off x="417095" y="336414"/>
            <a:ext cx="2680435" cy="201306"/>
          </a:xfrm>
          <a:prstGeom prst="rect">
            <a:avLst/>
          </a:prstGeom>
        </p:spPr>
      </p:pic>
      <p:cxnSp>
        <p:nvCxnSpPr>
          <p:cNvPr id="12" name="Straight Connector 11">
            <a:extLst>
              <a:ext uri="{FF2B5EF4-FFF2-40B4-BE49-F238E27FC236}">
                <a16:creationId xmlns:a16="http://schemas.microsoft.com/office/drawing/2014/main" id="{6E9788BE-1081-B6A5-E8ED-4821A58AED23}"/>
              </a:ext>
            </a:extLst>
          </p:cNvPr>
          <p:cNvCxnSpPr>
            <a:cxnSpLocks/>
          </p:cNvCxnSpPr>
          <p:nvPr userDrawn="1"/>
        </p:nvCxnSpPr>
        <p:spPr>
          <a:xfrm>
            <a:off x="417095" y="3767733"/>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46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Google Shape;142;p26">
            <a:extLst>
              <a:ext uri="{FF2B5EF4-FFF2-40B4-BE49-F238E27FC236}">
                <a16:creationId xmlns:a16="http://schemas.microsoft.com/office/drawing/2014/main" id="{8CA02609-A6C0-A2D5-F4CF-83148285CB1D}"/>
              </a:ext>
            </a:extLst>
          </p:cNvPr>
          <p:cNvSpPr/>
          <p:nvPr userDrawn="1"/>
        </p:nvSpPr>
        <p:spPr>
          <a:xfrm rot="-5400000" flipH="1">
            <a:off x="-1277133" y="1277200"/>
            <a:ext cx="6854400" cy="4300000"/>
          </a:xfrm>
          <a:prstGeom prst="rect">
            <a:avLst/>
          </a:prstGeom>
          <a:solidFill>
            <a:srgbClr val="BA0C2F"/>
          </a:solidFill>
          <a:ln>
            <a:noFill/>
          </a:ln>
        </p:spPr>
        <p:txBody>
          <a:bodyPr spcFirstLastPara="1" wrap="square" lIns="121900" tIns="121900" rIns="121900" bIns="121900" anchor="ctr" anchorCtr="0">
            <a:noAutofit/>
          </a:bodyPr>
          <a:lstStyle/>
          <a:p>
            <a:endParaRPr sz="2400">
              <a:solidFill>
                <a:srgbClr val="8E1537"/>
              </a:solidFill>
            </a:endParaRPr>
          </a:p>
        </p:txBody>
      </p:sp>
      <p:sp>
        <p:nvSpPr>
          <p:cNvPr id="9" name="Google Shape;148;p26">
            <a:extLst>
              <a:ext uri="{FF2B5EF4-FFF2-40B4-BE49-F238E27FC236}">
                <a16:creationId xmlns:a16="http://schemas.microsoft.com/office/drawing/2014/main" id="{489881B2-190D-7CD9-812D-43782272CA9D}"/>
              </a:ext>
            </a:extLst>
          </p:cNvPr>
          <p:cNvSpPr txBox="1">
            <a:spLocks noGrp="1"/>
          </p:cNvSpPr>
          <p:nvPr>
            <p:ph type="title" idx="2"/>
          </p:nvPr>
        </p:nvSpPr>
        <p:spPr>
          <a:xfrm>
            <a:off x="378544" y="2008831"/>
            <a:ext cx="3301916" cy="1665310"/>
          </a:xfrm>
          <a:prstGeom prst="rect">
            <a:avLst/>
          </a:prstGeom>
        </p:spPr>
        <p:txBody>
          <a:bodyPr spcFirstLastPara="1" vert="horz" wrap="square" lIns="121900" tIns="121900" rIns="121900" bIns="121900" rtlCol="0" anchor="ctr" anchorCtr="0">
            <a:noAutofit/>
          </a:bodyPr>
          <a:lstStyle/>
          <a:p>
            <a:r>
              <a:rPr lang="es" sz="4500" b="1" dirty="0">
                <a:solidFill>
                  <a:schemeClr val="lt1"/>
                </a:solidFill>
                <a:latin typeface="Neue Haas Grotesk Text Pro" panose="020F0502020204030204" pitchFamily="34" charset="0"/>
                <a:cs typeface="Neue Haas Grotesk Text Pro" panose="020F0502020204030204" pitchFamily="34" charset="0"/>
              </a:rPr>
              <a:t>Section</a:t>
            </a:r>
            <a:br>
              <a:rPr lang="es" sz="4500" b="1" dirty="0">
                <a:solidFill>
                  <a:schemeClr val="lt1"/>
                </a:solidFill>
                <a:latin typeface="Neue Haas Grotesk Text Pro" panose="020F0502020204030204" pitchFamily="34" charset="0"/>
                <a:cs typeface="Neue Haas Grotesk Text Pro" panose="020F0502020204030204" pitchFamily="34" charset="0"/>
              </a:rPr>
            </a:br>
            <a:r>
              <a:rPr lang="es" sz="4500" b="1" dirty="0">
                <a:solidFill>
                  <a:schemeClr val="lt1"/>
                </a:solidFill>
                <a:latin typeface="Neue Haas Grotesk Text Pro" panose="020F0502020204030204" pitchFamily="34" charset="0"/>
                <a:cs typeface="Neue Haas Grotesk Text Pro" panose="020F0502020204030204" pitchFamily="34" charset="0"/>
              </a:rPr>
              <a:t>Title</a:t>
            </a:r>
            <a:endParaRPr sz="4500" b="1" dirty="0">
              <a:solidFill>
                <a:schemeClr val="lt1"/>
              </a:solidFill>
              <a:latin typeface="Neue Haas Grotesk Text Pro" panose="020F0502020204030204" pitchFamily="34" charset="0"/>
              <a:cs typeface="Neue Haas Grotesk Text Pro" panose="020F0502020204030204" pitchFamily="34" charset="0"/>
            </a:endParaRPr>
          </a:p>
        </p:txBody>
      </p:sp>
      <p:pic>
        <p:nvPicPr>
          <p:cNvPr id="11" name="Picture 10">
            <a:extLst>
              <a:ext uri="{FF2B5EF4-FFF2-40B4-BE49-F238E27FC236}">
                <a16:creationId xmlns:a16="http://schemas.microsoft.com/office/drawing/2014/main" id="{14186512-25E1-9CB6-FA8C-AA5F481999AE}"/>
              </a:ext>
            </a:extLst>
          </p:cNvPr>
          <p:cNvPicPr>
            <a:picLocks noChangeAspect="1"/>
          </p:cNvPicPr>
          <p:nvPr userDrawn="1"/>
        </p:nvPicPr>
        <p:blipFill>
          <a:blip r:embed="rId2"/>
          <a:stretch>
            <a:fillRect/>
          </a:stretch>
        </p:blipFill>
        <p:spPr>
          <a:xfrm>
            <a:off x="417095" y="399914"/>
            <a:ext cx="2680435" cy="201306"/>
          </a:xfrm>
          <a:prstGeom prst="rect">
            <a:avLst/>
          </a:prstGeom>
        </p:spPr>
      </p:pic>
      <p:cxnSp>
        <p:nvCxnSpPr>
          <p:cNvPr id="13" name="Straight Connector 12">
            <a:extLst>
              <a:ext uri="{FF2B5EF4-FFF2-40B4-BE49-F238E27FC236}">
                <a16:creationId xmlns:a16="http://schemas.microsoft.com/office/drawing/2014/main" id="{85801ABE-67C7-42A7-7B68-3F38B9D1CF32}"/>
              </a:ext>
            </a:extLst>
          </p:cNvPr>
          <p:cNvCxnSpPr>
            <a:cxnSpLocks/>
          </p:cNvCxnSpPr>
          <p:nvPr userDrawn="1"/>
        </p:nvCxnSpPr>
        <p:spPr>
          <a:xfrm>
            <a:off x="498910" y="3738272"/>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84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6" descr="A picture containing person, indoor, computer, using&#10;&#10;Description automatically generated">
            <a:extLst>
              <a:ext uri="{FF2B5EF4-FFF2-40B4-BE49-F238E27FC236}">
                <a16:creationId xmlns:a16="http://schemas.microsoft.com/office/drawing/2014/main" id="{3BBB721A-09FC-0F56-7A10-5DC0EFA48D58}"/>
              </a:ext>
            </a:extLst>
          </p:cNvPr>
          <p:cNvPicPr>
            <a:picLocks noChangeAspect="1"/>
          </p:cNvPicPr>
          <p:nvPr userDrawn="1"/>
        </p:nvPicPr>
        <p:blipFill rotWithShape="1">
          <a:blip r:embed="rId2"/>
          <a:srcRect l="114" t="18144" r="18031" b="13038"/>
          <a:stretch/>
        </p:blipFill>
        <p:spPr>
          <a:xfrm>
            <a:off x="-98224" y="-50800"/>
            <a:ext cx="12304920" cy="6908800"/>
          </a:xfrm>
          <a:prstGeom prst="rect">
            <a:avLst/>
          </a:prstGeom>
        </p:spPr>
      </p:pic>
      <p:sp>
        <p:nvSpPr>
          <p:cNvPr id="12" name="Google Shape;142;p26">
            <a:extLst>
              <a:ext uri="{FF2B5EF4-FFF2-40B4-BE49-F238E27FC236}">
                <a16:creationId xmlns:a16="http://schemas.microsoft.com/office/drawing/2014/main" id="{DA131DB7-1AD9-C500-1C1C-2C6BC3E4BFC0}"/>
              </a:ext>
            </a:extLst>
          </p:cNvPr>
          <p:cNvSpPr/>
          <p:nvPr userDrawn="1"/>
        </p:nvSpPr>
        <p:spPr>
          <a:xfrm rot="-5400000" flipH="1">
            <a:off x="-285400" y="1926405"/>
            <a:ext cx="5062590" cy="3657600"/>
          </a:xfrm>
          <a:prstGeom prst="rect">
            <a:avLst/>
          </a:prstGeom>
          <a:solidFill>
            <a:srgbClr val="BA0C2F"/>
          </a:solidFill>
          <a:ln>
            <a:noFill/>
          </a:ln>
        </p:spPr>
        <p:txBody>
          <a:bodyPr spcFirstLastPara="1" wrap="square" lIns="121900" tIns="121900" rIns="121900" bIns="121900" anchor="ctr" anchorCtr="0">
            <a:noAutofit/>
          </a:bodyPr>
          <a:lstStyle/>
          <a:p>
            <a:endParaRPr sz="2400">
              <a:solidFill>
                <a:srgbClr val="8E1537"/>
              </a:solidFill>
            </a:endParaRPr>
          </a:p>
        </p:txBody>
      </p:sp>
      <p:pic>
        <p:nvPicPr>
          <p:cNvPr id="11" name="Picture 10">
            <a:extLst>
              <a:ext uri="{FF2B5EF4-FFF2-40B4-BE49-F238E27FC236}">
                <a16:creationId xmlns:a16="http://schemas.microsoft.com/office/drawing/2014/main" id="{FCE44C7D-D594-B19E-CAF7-339AB8095724}"/>
              </a:ext>
            </a:extLst>
          </p:cNvPr>
          <p:cNvPicPr>
            <a:picLocks noChangeAspect="1"/>
          </p:cNvPicPr>
          <p:nvPr userDrawn="1"/>
        </p:nvPicPr>
        <p:blipFill>
          <a:blip r:embed="rId3"/>
          <a:stretch>
            <a:fillRect/>
          </a:stretch>
        </p:blipFill>
        <p:spPr>
          <a:xfrm>
            <a:off x="417095" y="399914"/>
            <a:ext cx="2680435" cy="201306"/>
          </a:xfrm>
          <a:prstGeom prst="rect">
            <a:avLst/>
          </a:prstGeom>
        </p:spPr>
      </p:pic>
    </p:spTree>
    <p:extLst>
      <p:ext uri="{BB962C8B-B14F-4D97-AF65-F5344CB8AC3E}">
        <p14:creationId xmlns:p14="http://schemas.microsoft.com/office/powerpoint/2010/main" val="220674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6F2828-AECF-E1E3-95C5-122B4B7EB2A6}"/>
              </a:ext>
            </a:extLst>
          </p:cNvPr>
          <p:cNvSpPr/>
          <p:nvPr userDrawn="1"/>
        </p:nvSpPr>
        <p:spPr>
          <a:xfrm>
            <a:off x="7998106" y="-138023"/>
            <a:ext cx="4193894" cy="699602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FD53D9D-82AC-5DEF-F37C-EE9B5B060D30}"/>
              </a:ext>
            </a:extLst>
          </p:cNvPr>
          <p:cNvPicPr>
            <a:picLocks noChangeAspect="1"/>
          </p:cNvPicPr>
          <p:nvPr userDrawn="1"/>
        </p:nvPicPr>
        <p:blipFill>
          <a:blip r:embed="rId2"/>
          <a:stretch>
            <a:fillRect/>
          </a:stretch>
        </p:blipFill>
        <p:spPr>
          <a:xfrm>
            <a:off x="8520965" y="399914"/>
            <a:ext cx="2680435" cy="201306"/>
          </a:xfrm>
          <a:prstGeom prst="rect">
            <a:avLst/>
          </a:prstGeom>
        </p:spPr>
      </p:pic>
      <p:sp>
        <p:nvSpPr>
          <p:cNvPr id="15" name="Google Shape;147;p26">
            <a:extLst>
              <a:ext uri="{FF2B5EF4-FFF2-40B4-BE49-F238E27FC236}">
                <a16:creationId xmlns:a16="http://schemas.microsoft.com/office/drawing/2014/main" id="{447ABCDD-C925-17FE-EE03-77A56436825D}"/>
              </a:ext>
            </a:extLst>
          </p:cNvPr>
          <p:cNvSpPr txBox="1">
            <a:spLocks noGrp="1"/>
          </p:cNvSpPr>
          <p:nvPr>
            <p:ph type="subTitle" idx="1" hasCustomPrompt="1"/>
          </p:nvPr>
        </p:nvSpPr>
        <p:spPr>
          <a:xfrm>
            <a:off x="8424586" y="1390106"/>
            <a:ext cx="3340934" cy="4679008"/>
          </a:xfrm>
          <a:prstGeom prst="rect">
            <a:avLst/>
          </a:prstGeom>
        </p:spPr>
        <p:txBody>
          <a:bodyPr spcFirstLastPara="1" vert="horz" wrap="square" lIns="121900" tIns="121900" rIns="121900" bIns="121900" rtlCol="0" anchor="t" anchorCtr="0">
            <a:noAutofit/>
          </a:bodyPr>
          <a:lstStyle>
            <a:lvl1pPr>
              <a:buNone/>
              <a:defRPr sz="4400"/>
            </a:lvl1pPr>
          </a:lstStyle>
          <a:p>
            <a:pPr marL="0" indent="0" algn="l"/>
            <a:r>
              <a:rPr lang="es" sz="1600" b="1" dirty="0">
                <a:solidFill>
                  <a:schemeClr val="bg1"/>
                </a:solidFill>
                <a:latin typeface="Neue Haas Grotesk Text Pro" panose="020B0504020202020204" pitchFamily="34" charset="77"/>
              </a:rPr>
              <a:t>Headline Would</a:t>
            </a:r>
            <a:br>
              <a:rPr lang="es" sz="1600" b="1" dirty="0">
                <a:solidFill>
                  <a:schemeClr val="bg1"/>
                </a:solidFill>
                <a:latin typeface="Neue Haas Grotesk Text Pro" panose="020B0504020202020204" pitchFamily="34" charset="77"/>
              </a:rPr>
            </a:br>
            <a:r>
              <a:rPr lang="es" sz="1600" b="1" dirty="0">
                <a:solidFill>
                  <a:schemeClr val="bg1"/>
                </a:solidFill>
                <a:latin typeface="Neue Haas Grotesk Text Pro" panose="020B0504020202020204" pitchFamily="34" charset="77"/>
              </a:rPr>
              <a:t>Go Here</a:t>
            </a:r>
          </a:p>
          <a:p>
            <a:pPr marL="0" indent="0" algn="l"/>
            <a:br>
              <a:rPr lang="es" sz="1400" dirty="0">
                <a:solidFill>
                  <a:schemeClr val="bg1"/>
                </a:solidFill>
              </a:rPr>
            </a:br>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consectetuer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sed diam </a:t>
            </a:r>
            <a:r>
              <a:rPr lang="en-US" sz="1400" dirty="0" err="1">
                <a:solidFill>
                  <a:schemeClr val="bg1"/>
                </a:solidFill>
              </a:rPr>
              <a:t>nonummy</a:t>
            </a:r>
            <a:r>
              <a:rPr lang="en-US" sz="1400" dirty="0">
                <a:solidFill>
                  <a:schemeClr val="bg1"/>
                </a:solidFill>
              </a:rPr>
              <a:t> </a:t>
            </a:r>
            <a:r>
              <a:rPr lang="en-US" sz="1400" dirty="0" err="1">
                <a:solidFill>
                  <a:schemeClr val="bg1"/>
                </a:solidFill>
              </a:rPr>
              <a:t>nibh</a:t>
            </a:r>
            <a:r>
              <a:rPr lang="en-US" sz="1400" dirty="0">
                <a:solidFill>
                  <a:schemeClr val="bg1"/>
                </a:solidFill>
              </a:rPr>
              <a:t> </a:t>
            </a:r>
            <a:r>
              <a:rPr lang="en-US" sz="1400" dirty="0" err="1">
                <a:solidFill>
                  <a:schemeClr val="bg1"/>
                </a:solidFill>
              </a:rPr>
              <a:t>euismod</a:t>
            </a:r>
            <a:r>
              <a:rPr lang="en-US" sz="1400" dirty="0">
                <a:solidFill>
                  <a:schemeClr val="bg1"/>
                </a:solidFill>
              </a:rPr>
              <a:t> </a:t>
            </a:r>
            <a:r>
              <a:rPr lang="en-US" sz="1400" dirty="0" err="1">
                <a:solidFill>
                  <a:schemeClr val="bg1"/>
                </a:solidFill>
              </a:rPr>
              <a:t>tincidunt</a:t>
            </a:r>
            <a:r>
              <a:rPr lang="en-US" sz="1400" dirty="0">
                <a:solidFill>
                  <a:schemeClr val="bg1"/>
                </a:solidFill>
              </a:rPr>
              <a:t> </a:t>
            </a:r>
            <a:r>
              <a:rPr lang="en-US" sz="1400" dirty="0" err="1">
                <a:solidFill>
                  <a:schemeClr val="bg1"/>
                </a:solidFill>
              </a:rPr>
              <a:t>ut</a:t>
            </a:r>
            <a:r>
              <a:rPr lang="en-US" sz="1400" dirty="0">
                <a:solidFill>
                  <a:schemeClr val="bg1"/>
                </a:solidFill>
              </a:rPr>
              <a:t> </a:t>
            </a:r>
            <a:r>
              <a:rPr lang="en-US" sz="1400" dirty="0" err="1">
                <a:solidFill>
                  <a:schemeClr val="bg1"/>
                </a:solidFill>
              </a:rPr>
              <a:t>laoreet</a:t>
            </a:r>
            <a:r>
              <a:rPr lang="en-US" sz="1400" dirty="0">
                <a:solidFill>
                  <a:schemeClr val="bg1"/>
                </a:solidFill>
              </a:rPr>
              <a:t> dolore magna </a:t>
            </a:r>
            <a:r>
              <a:rPr lang="en-US" sz="1400" dirty="0" err="1">
                <a:solidFill>
                  <a:schemeClr val="bg1"/>
                </a:solidFill>
              </a:rPr>
              <a:t>aliquam</a:t>
            </a:r>
            <a:r>
              <a:rPr lang="en-US" sz="1400" dirty="0">
                <a:solidFill>
                  <a:schemeClr val="bg1"/>
                </a:solidFill>
              </a:rPr>
              <a:t> </a:t>
            </a:r>
            <a:r>
              <a:rPr lang="en-US" sz="1400" dirty="0" err="1">
                <a:solidFill>
                  <a:schemeClr val="bg1"/>
                </a:solidFill>
              </a:rPr>
              <a:t>erat</a:t>
            </a:r>
            <a:r>
              <a:rPr lang="en-US" sz="1400" dirty="0">
                <a:solidFill>
                  <a:schemeClr val="bg1"/>
                </a:solidFill>
              </a:rPr>
              <a:t> </a:t>
            </a:r>
            <a:r>
              <a:rPr lang="en-US" sz="1400" dirty="0" err="1">
                <a:solidFill>
                  <a:schemeClr val="bg1"/>
                </a:solidFill>
              </a:rPr>
              <a:t>volutpat</a:t>
            </a:r>
            <a:r>
              <a:rPr lang="en-US" sz="1400" dirty="0">
                <a:solidFill>
                  <a:schemeClr val="bg1"/>
                </a:solidFill>
              </a:rPr>
              <a:t>. Ut </a:t>
            </a:r>
            <a:r>
              <a:rPr lang="en-US" sz="1400" dirty="0" err="1">
                <a:solidFill>
                  <a:schemeClr val="bg1"/>
                </a:solidFill>
              </a:rPr>
              <a:t>wisi</a:t>
            </a:r>
            <a:r>
              <a:rPr lang="en-US" sz="1400" dirty="0">
                <a:solidFill>
                  <a:schemeClr val="bg1"/>
                </a:solidFill>
              </a:rPr>
              <a:t> </a:t>
            </a:r>
            <a:r>
              <a:rPr lang="en-US" sz="1400" dirty="0" err="1">
                <a:solidFill>
                  <a:schemeClr val="bg1"/>
                </a:solidFill>
              </a:rPr>
              <a:t>enim</a:t>
            </a:r>
            <a:r>
              <a:rPr lang="en-US" sz="1400" dirty="0">
                <a:solidFill>
                  <a:schemeClr val="bg1"/>
                </a:solidFill>
              </a:rPr>
              <a:t> ad minim </a:t>
            </a:r>
            <a:r>
              <a:rPr lang="en-US" sz="1400" dirty="0" err="1">
                <a:solidFill>
                  <a:schemeClr val="bg1"/>
                </a:solidFill>
              </a:rPr>
              <a:t>veniam</a:t>
            </a:r>
            <a:r>
              <a:rPr lang="en-US" sz="1400" dirty="0">
                <a:solidFill>
                  <a:schemeClr val="bg1"/>
                </a:solidFill>
              </a:rPr>
              <a:t>, </a:t>
            </a:r>
            <a:r>
              <a:rPr lang="en-US" sz="1400" dirty="0" err="1">
                <a:solidFill>
                  <a:schemeClr val="bg1"/>
                </a:solidFill>
              </a:rPr>
              <a:t>quis</a:t>
            </a:r>
            <a:r>
              <a:rPr lang="en-US" sz="1400" dirty="0">
                <a:solidFill>
                  <a:schemeClr val="bg1"/>
                </a:solidFill>
              </a:rPr>
              <a:t> </a:t>
            </a:r>
            <a:r>
              <a:rPr lang="en-US" sz="1400" dirty="0" err="1">
                <a:solidFill>
                  <a:schemeClr val="bg1"/>
                </a:solidFill>
              </a:rPr>
              <a:t>nostrud</a:t>
            </a:r>
            <a:r>
              <a:rPr lang="en-US" sz="1400" dirty="0">
                <a:solidFill>
                  <a:schemeClr val="bg1"/>
                </a:solidFill>
              </a:rPr>
              <a:t> </a:t>
            </a:r>
            <a:r>
              <a:rPr lang="en-US" sz="1400" dirty="0" err="1">
                <a:solidFill>
                  <a:schemeClr val="bg1"/>
                </a:solidFill>
              </a:rPr>
              <a:t>exerci</a:t>
            </a:r>
            <a:r>
              <a:rPr lang="en-US" sz="1400" dirty="0">
                <a:solidFill>
                  <a:schemeClr val="bg1"/>
                </a:solidFill>
              </a:rPr>
              <a:t> </a:t>
            </a:r>
            <a:r>
              <a:rPr lang="en-US" sz="1400" dirty="0" err="1">
                <a:solidFill>
                  <a:schemeClr val="bg1"/>
                </a:solidFill>
              </a:rPr>
              <a:t>tation</a:t>
            </a:r>
            <a:r>
              <a:rPr lang="en-US" sz="1400" dirty="0">
                <a:solidFill>
                  <a:schemeClr val="bg1"/>
                </a:solidFill>
              </a:rPr>
              <a:t> </a:t>
            </a:r>
            <a:r>
              <a:rPr lang="en-US" sz="1400" dirty="0" err="1">
                <a:solidFill>
                  <a:schemeClr val="bg1"/>
                </a:solidFill>
              </a:rPr>
              <a:t>ullamcorper</a:t>
            </a:r>
            <a:r>
              <a:rPr lang="en-US" sz="1400" dirty="0">
                <a:solidFill>
                  <a:schemeClr val="bg1"/>
                </a:solidFill>
              </a:rPr>
              <a:t> </a:t>
            </a:r>
            <a:r>
              <a:rPr lang="en-US" sz="1400" dirty="0" err="1">
                <a:solidFill>
                  <a:schemeClr val="bg1"/>
                </a:solidFill>
              </a:rPr>
              <a:t>suscipit</a:t>
            </a:r>
            <a:r>
              <a:rPr lang="en-US" sz="1400" dirty="0">
                <a:solidFill>
                  <a:schemeClr val="bg1"/>
                </a:solidFill>
              </a:rPr>
              <a:t> </a:t>
            </a:r>
            <a:r>
              <a:rPr lang="en-US" sz="1400" dirty="0" err="1">
                <a:solidFill>
                  <a:schemeClr val="bg1"/>
                </a:solidFill>
              </a:rPr>
              <a:t>lobortis</a:t>
            </a:r>
            <a:r>
              <a:rPr lang="en-US" sz="1400" dirty="0">
                <a:solidFill>
                  <a:schemeClr val="bg1"/>
                </a:solidFill>
              </a:rPr>
              <a:t> </a:t>
            </a:r>
            <a:r>
              <a:rPr lang="en-US" sz="1400" dirty="0" err="1">
                <a:solidFill>
                  <a:schemeClr val="bg1"/>
                </a:solidFill>
              </a:rPr>
              <a:t>nisl</a:t>
            </a:r>
            <a:r>
              <a:rPr lang="en-US" sz="1400" dirty="0">
                <a:solidFill>
                  <a:schemeClr val="bg1"/>
                </a:solidFill>
              </a:rPr>
              <a:t> </a:t>
            </a:r>
            <a:r>
              <a:rPr lang="en-US" sz="1400" dirty="0" err="1">
                <a:solidFill>
                  <a:schemeClr val="bg1"/>
                </a:solidFill>
              </a:rPr>
              <a:t>ut</a:t>
            </a:r>
            <a:r>
              <a:rPr lang="en-US" sz="1400" dirty="0">
                <a:solidFill>
                  <a:schemeClr val="bg1"/>
                </a:solidFill>
              </a:rPr>
              <a:t> </a:t>
            </a:r>
            <a:r>
              <a:rPr lang="en-US" sz="1400" dirty="0" err="1">
                <a:solidFill>
                  <a:schemeClr val="bg1"/>
                </a:solidFill>
              </a:rPr>
              <a:t>aliquip</a:t>
            </a:r>
            <a:r>
              <a:rPr lang="en-US" sz="1400" dirty="0">
                <a:solidFill>
                  <a:schemeClr val="bg1"/>
                </a:solidFill>
              </a:rPr>
              <a:t> ex </a:t>
            </a:r>
            <a:r>
              <a:rPr lang="en-US" sz="1400" dirty="0" err="1">
                <a:solidFill>
                  <a:schemeClr val="bg1"/>
                </a:solidFill>
              </a:rPr>
              <a:t>ea</a:t>
            </a:r>
            <a:r>
              <a:rPr lang="en-US" sz="1400" dirty="0">
                <a:solidFill>
                  <a:schemeClr val="bg1"/>
                </a:solidFill>
              </a:rPr>
              <a:t> </a:t>
            </a:r>
            <a:r>
              <a:rPr lang="en-US" sz="1400" dirty="0" err="1">
                <a:solidFill>
                  <a:schemeClr val="bg1"/>
                </a:solidFill>
              </a:rPr>
              <a:t>commodo</a:t>
            </a:r>
            <a:r>
              <a:rPr lang="en-US" sz="1400" dirty="0">
                <a:solidFill>
                  <a:schemeClr val="bg1"/>
                </a:solidFill>
              </a:rPr>
              <a:t>.</a:t>
            </a:r>
          </a:p>
          <a:p>
            <a:pPr marL="0" indent="0" algn="l"/>
            <a:r>
              <a:rPr lang="en-US" sz="1400" dirty="0">
                <a:solidFill>
                  <a:schemeClr val="bg1"/>
                </a:solidFill>
              </a:rPr>
              <a:t>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consectetuer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sed diam </a:t>
            </a:r>
            <a:r>
              <a:rPr lang="en-US" sz="1400" dirty="0" err="1">
                <a:solidFill>
                  <a:schemeClr val="bg1"/>
                </a:solidFill>
              </a:rPr>
              <a:t>nonummy</a:t>
            </a:r>
            <a:r>
              <a:rPr lang="en-US" sz="1400" dirty="0">
                <a:solidFill>
                  <a:schemeClr val="bg1"/>
                </a:solidFill>
              </a:rPr>
              <a:t> </a:t>
            </a:r>
            <a:r>
              <a:rPr lang="en-US" sz="1400" dirty="0" err="1">
                <a:solidFill>
                  <a:schemeClr val="bg1"/>
                </a:solidFill>
              </a:rPr>
              <a:t>nibh</a:t>
            </a:r>
            <a:r>
              <a:rPr lang="en-US" sz="1400" dirty="0">
                <a:solidFill>
                  <a:schemeClr val="bg1"/>
                </a:solidFill>
              </a:rPr>
              <a:t> </a:t>
            </a:r>
            <a:r>
              <a:rPr lang="en-US" sz="1400" dirty="0" err="1">
                <a:solidFill>
                  <a:schemeClr val="bg1"/>
                </a:solidFill>
              </a:rPr>
              <a:t>euismod</a:t>
            </a:r>
            <a:r>
              <a:rPr lang="en-US" sz="1400" dirty="0">
                <a:solidFill>
                  <a:schemeClr val="bg1"/>
                </a:solidFill>
              </a:rPr>
              <a:t> </a:t>
            </a:r>
            <a:r>
              <a:rPr lang="en-US" sz="1400" dirty="0" err="1">
                <a:solidFill>
                  <a:schemeClr val="bg1"/>
                </a:solidFill>
              </a:rPr>
              <a:t>tincidunt</a:t>
            </a:r>
            <a:r>
              <a:rPr lang="en-US" sz="1400" dirty="0">
                <a:solidFill>
                  <a:schemeClr val="bg1"/>
                </a:solidFill>
              </a:rPr>
              <a:t> </a:t>
            </a:r>
            <a:r>
              <a:rPr lang="en-US" sz="1400" dirty="0" err="1">
                <a:solidFill>
                  <a:schemeClr val="bg1"/>
                </a:solidFill>
              </a:rPr>
              <a:t>ut</a:t>
            </a:r>
            <a:r>
              <a:rPr lang="en-US" sz="1400" dirty="0">
                <a:solidFill>
                  <a:schemeClr val="bg1"/>
                </a:solidFill>
              </a:rPr>
              <a:t> </a:t>
            </a:r>
            <a:r>
              <a:rPr lang="en-US" sz="1400" dirty="0" err="1">
                <a:solidFill>
                  <a:schemeClr val="bg1"/>
                </a:solidFill>
              </a:rPr>
              <a:t>laoreet</a:t>
            </a:r>
            <a:r>
              <a:rPr lang="en-US" sz="1400" dirty="0">
                <a:solidFill>
                  <a:schemeClr val="bg1"/>
                </a:solidFill>
              </a:rPr>
              <a:t> dolore magna </a:t>
            </a:r>
            <a:r>
              <a:rPr lang="en-US" sz="1400" dirty="0" err="1">
                <a:solidFill>
                  <a:schemeClr val="bg1"/>
                </a:solidFill>
              </a:rPr>
              <a:t>aliquam</a:t>
            </a:r>
            <a:r>
              <a:rPr lang="en-US" sz="1400" dirty="0">
                <a:solidFill>
                  <a:schemeClr val="bg1"/>
                </a:solidFill>
              </a:rPr>
              <a:t> </a:t>
            </a:r>
            <a:r>
              <a:rPr lang="en-US" sz="1400" dirty="0" err="1">
                <a:solidFill>
                  <a:schemeClr val="bg1"/>
                </a:solidFill>
              </a:rPr>
              <a:t>erat</a:t>
            </a:r>
            <a:r>
              <a:rPr lang="en-US" sz="1400" dirty="0">
                <a:solidFill>
                  <a:schemeClr val="bg1"/>
                </a:solidFill>
              </a:rPr>
              <a:t> </a:t>
            </a:r>
            <a:r>
              <a:rPr lang="en-US" sz="1400" dirty="0" err="1">
                <a:solidFill>
                  <a:schemeClr val="bg1"/>
                </a:solidFill>
              </a:rPr>
              <a:t>volutpat</a:t>
            </a:r>
            <a:r>
              <a:rPr lang="en-US" sz="1400" dirty="0">
                <a:solidFill>
                  <a:schemeClr val="bg1"/>
                </a:solidFill>
              </a:rPr>
              <a:t>. Ut </a:t>
            </a:r>
            <a:r>
              <a:rPr lang="en-US" sz="1400" dirty="0" err="1">
                <a:solidFill>
                  <a:schemeClr val="bg1"/>
                </a:solidFill>
              </a:rPr>
              <a:t>wisi</a:t>
            </a:r>
            <a:r>
              <a:rPr lang="en-US" sz="1400" dirty="0">
                <a:solidFill>
                  <a:schemeClr val="bg1"/>
                </a:solidFill>
              </a:rPr>
              <a:t> </a:t>
            </a:r>
            <a:r>
              <a:rPr lang="en-US" sz="1400" dirty="0" err="1">
                <a:solidFill>
                  <a:schemeClr val="bg1"/>
                </a:solidFill>
              </a:rPr>
              <a:t>enim</a:t>
            </a:r>
            <a:r>
              <a:rPr lang="en-US" sz="1400" dirty="0">
                <a:solidFill>
                  <a:schemeClr val="bg1"/>
                </a:solidFill>
              </a:rPr>
              <a:t> ad minim </a:t>
            </a:r>
            <a:r>
              <a:rPr lang="en-US" sz="1400" dirty="0" err="1">
                <a:solidFill>
                  <a:schemeClr val="bg1"/>
                </a:solidFill>
              </a:rPr>
              <a:t>veniam</a:t>
            </a:r>
            <a:r>
              <a:rPr lang="en-US" sz="1400" dirty="0">
                <a:solidFill>
                  <a:schemeClr val="bg1"/>
                </a:solidFill>
              </a:rPr>
              <a:t>, </a:t>
            </a:r>
            <a:r>
              <a:rPr lang="en-US" sz="1400" dirty="0" err="1">
                <a:solidFill>
                  <a:schemeClr val="bg1"/>
                </a:solidFill>
              </a:rPr>
              <a:t>quis</a:t>
            </a:r>
            <a:r>
              <a:rPr lang="en-US" sz="1400" dirty="0">
                <a:solidFill>
                  <a:schemeClr val="bg1"/>
                </a:solidFill>
              </a:rPr>
              <a:t> </a:t>
            </a:r>
            <a:r>
              <a:rPr lang="en-US" sz="1400" dirty="0" err="1">
                <a:solidFill>
                  <a:schemeClr val="bg1"/>
                </a:solidFill>
              </a:rPr>
              <a:t>nostrud</a:t>
            </a:r>
            <a:r>
              <a:rPr lang="en-US" sz="1400" dirty="0">
                <a:solidFill>
                  <a:schemeClr val="bg1"/>
                </a:solidFill>
              </a:rPr>
              <a:t> </a:t>
            </a:r>
            <a:r>
              <a:rPr lang="en-US" sz="1400" dirty="0" err="1">
                <a:solidFill>
                  <a:schemeClr val="bg1"/>
                </a:solidFill>
              </a:rPr>
              <a:t>exerci</a:t>
            </a:r>
            <a:r>
              <a:rPr lang="en-US" sz="1400" dirty="0">
                <a:solidFill>
                  <a:schemeClr val="bg1"/>
                </a:solidFill>
              </a:rPr>
              <a:t> </a:t>
            </a:r>
            <a:r>
              <a:rPr lang="en-US" sz="1400" dirty="0" err="1">
                <a:solidFill>
                  <a:schemeClr val="bg1"/>
                </a:solidFill>
              </a:rPr>
              <a:t>tation</a:t>
            </a:r>
            <a:r>
              <a:rPr lang="en-US" sz="1400" dirty="0">
                <a:solidFill>
                  <a:schemeClr val="bg1"/>
                </a:solidFill>
              </a:rPr>
              <a:t> </a:t>
            </a:r>
            <a:r>
              <a:rPr lang="en-US" sz="1400" dirty="0" err="1">
                <a:solidFill>
                  <a:schemeClr val="bg1"/>
                </a:solidFill>
              </a:rPr>
              <a:t>ullamcorper</a:t>
            </a:r>
            <a:r>
              <a:rPr lang="en-US" sz="1400" dirty="0">
                <a:solidFill>
                  <a:schemeClr val="bg1"/>
                </a:solidFill>
              </a:rPr>
              <a:t> </a:t>
            </a:r>
            <a:r>
              <a:rPr lang="en-US" sz="1400" dirty="0" err="1">
                <a:solidFill>
                  <a:schemeClr val="bg1"/>
                </a:solidFill>
              </a:rPr>
              <a:t>suscipit</a:t>
            </a:r>
            <a:r>
              <a:rPr lang="en-US" sz="1400" dirty="0">
                <a:solidFill>
                  <a:schemeClr val="bg1"/>
                </a:solidFill>
              </a:rPr>
              <a:t> </a:t>
            </a:r>
            <a:r>
              <a:rPr lang="en-US" sz="1400" dirty="0" err="1">
                <a:solidFill>
                  <a:schemeClr val="bg1"/>
                </a:solidFill>
              </a:rPr>
              <a:t>lobortis</a:t>
            </a:r>
            <a:r>
              <a:rPr lang="en-US" sz="1400" dirty="0">
                <a:solidFill>
                  <a:schemeClr val="bg1"/>
                </a:solidFill>
              </a:rPr>
              <a:t> </a:t>
            </a:r>
            <a:r>
              <a:rPr lang="en-US" sz="1400" dirty="0" err="1">
                <a:solidFill>
                  <a:schemeClr val="bg1"/>
                </a:solidFill>
              </a:rPr>
              <a:t>nisl</a:t>
            </a:r>
            <a:r>
              <a:rPr lang="en-US" sz="1400" dirty="0">
                <a:solidFill>
                  <a:schemeClr val="bg1"/>
                </a:solidFill>
              </a:rPr>
              <a:t> </a:t>
            </a:r>
            <a:r>
              <a:rPr lang="en-US" sz="1400" dirty="0" err="1">
                <a:solidFill>
                  <a:schemeClr val="bg1"/>
                </a:solidFill>
              </a:rPr>
              <a:t>ut</a:t>
            </a:r>
            <a:r>
              <a:rPr lang="en-US" sz="1400" dirty="0">
                <a:solidFill>
                  <a:schemeClr val="bg1"/>
                </a:solidFill>
              </a:rPr>
              <a:t> </a:t>
            </a:r>
            <a:r>
              <a:rPr lang="en-US" sz="1400" dirty="0" err="1">
                <a:solidFill>
                  <a:schemeClr val="bg1"/>
                </a:solidFill>
              </a:rPr>
              <a:t>aliquip</a:t>
            </a:r>
            <a:r>
              <a:rPr lang="en-US" sz="1400" dirty="0">
                <a:solidFill>
                  <a:schemeClr val="bg1"/>
                </a:solidFill>
              </a:rPr>
              <a:t> ex </a:t>
            </a:r>
            <a:r>
              <a:rPr lang="en-US" sz="1400" dirty="0" err="1">
                <a:solidFill>
                  <a:schemeClr val="bg1"/>
                </a:solidFill>
              </a:rPr>
              <a:t>ea</a:t>
            </a:r>
            <a:r>
              <a:rPr lang="en-US" sz="1400" dirty="0">
                <a:solidFill>
                  <a:schemeClr val="bg1"/>
                </a:solidFill>
              </a:rPr>
              <a:t> </a:t>
            </a:r>
            <a:r>
              <a:rPr lang="en-US" sz="1400" dirty="0" err="1">
                <a:solidFill>
                  <a:schemeClr val="bg1"/>
                </a:solidFill>
              </a:rPr>
              <a:t>commodo</a:t>
            </a:r>
            <a:r>
              <a:rPr lang="en-US" sz="1400" dirty="0">
                <a:solidFill>
                  <a:schemeClr val="bg1"/>
                </a:solidFill>
              </a:rPr>
              <a:t>.</a:t>
            </a:r>
          </a:p>
          <a:p>
            <a:pPr marL="0" indent="0" algn="l"/>
            <a:endParaRPr lang="en-US" sz="1400" dirty="0">
              <a:solidFill>
                <a:schemeClr val="bg1"/>
              </a:solidFill>
            </a:endParaRPr>
          </a:p>
          <a:p>
            <a:pPr marL="0" indent="0" algn="l"/>
            <a:endParaRPr lang="en-US" sz="1400" dirty="0">
              <a:solidFill>
                <a:schemeClr val="bg1"/>
              </a:solidFill>
            </a:endParaRPr>
          </a:p>
          <a:p>
            <a:pPr marL="0" indent="0" algn="l"/>
            <a:endParaRPr lang="en-US" sz="1600" dirty="0">
              <a:solidFill>
                <a:schemeClr val="bg1"/>
              </a:solidFill>
            </a:endParaRPr>
          </a:p>
          <a:p>
            <a:pPr marL="0" indent="0" algn="l"/>
            <a:endParaRPr lang="en-US" sz="1600" dirty="0">
              <a:solidFill>
                <a:schemeClr val="bg1"/>
              </a:solidFill>
            </a:endParaRPr>
          </a:p>
          <a:p>
            <a:pPr marL="0" indent="0" algn="l"/>
            <a:endParaRPr lang="en-US" sz="1600" dirty="0">
              <a:solidFill>
                <a:schemeClr val="bg1"/>
              </a:solidFill>
            </a:endParaRPr>
          </a:p>
          <a:p>
            <a:pPr marL="0" indent="0" algn="l"/>
            <a:r>
              <a:rPr lang="es" sz="1600" dirty="0">
                <a:solidFill>
                  <a:schemeClr val="bg1"/>
                </a:solidFill>
              </a:rPr>
              <a:t> </a:t>
            </a:r>
            <a:endParaRPr sz="160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190463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0E43D1-957C-D6C5-6DF1-776D0149AF59}"/>
              </a:ext>
            </a:extLst>
          </p:cNvPr>
          <p:cNvSpPr/>
          <p:nvPr userDrawn="1"/>
        </p:nvSpPr>
        <p:spPr>
          <a:xfrm>
            <a:off x="0" y="-138023"/>
            <a:ext cx="12192000" cy="699602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86C01F7-CA5C-20E4-46E1-D36B917C9E73}"/>
              </a:ext>
            </a:extLst>
          </p:cNvPr>
          <p:cNvPicPr>
            <a:picLocks noChangeAspect="1"/>
          </p:cNvPicPr>
          <p:nvPr userDrawn="1"/>
        </p:nvPicPr>
        <p:blipFill>
          <a:blip r:embed="rId2"/>
          <a:stretch>
            <a:fillRect/>
          </a:stretch>
        </p:blipFill>
        <p:spPr>
          <a:xfrm>
            <a:off x="417095" y="336414"/>
            <a:ext cx="2680435" cy="201306"/>
          </a:xfrm>
          <a:prstGeom prst="rect">
            <a:avLst/>
          </a:prstGeom>
        </p:spPr>
      </p:pic>
      <p:cxnSp>
        <p:nvCxnSpPr>
          <p:cNvPr id="11" name="Straight Connector 10">
            <a:extLst>
              <a:ext uri="{FF2B5EF4-FFF2-40B4-BE49-F238E27FC236}">
                <a16:creationId xmlns:a16="http://schemas.microsoft.com/office/drawing/2014/main" id="{5FE679E0-D6A6-94DA-1CCE-A3E0E3859766}"/>
              </a:ext>
            </a:extLst>
          </p:cNvPr>
          <p:cNvCxnSpPr>
            <a:cxnSpLocks/>
          </p:cNvCxnSpPr>
          <p:nvPr userDrawn="1"/>
        </p:nvCxnSpPr>
        <p:spPr>
          <a:xfrm>
            <a:off x="466082" y="3196233"/>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547849-F868-8A51-7596-9A72ECEACEB3}"/>
              </a:ext>
            </a:extLst>
          </p:cNvPr>
          <p:cNvCxnSpPr>
            <a:cxnSpLocks/>
          </p:cNvCxnSpPr>
          <p:nvPr userDrawn="1"/>
        </p:nvCxnSpPr>
        <p:spPr>
          <a:xfrm flipV="1">
            <a:off x="447685" y="6231043"/>
            <a:ext cx="0" cy="181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537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23B555-84AE-65BE-C864-430BCD46E4BD}"/>
              </a:ext>
            </a:extLst>
          </p:cNvPr>
          <p:cNvSpPr/>
          <p:nvPr userDrawn="1"/>
        </p:nvSpPr>
        <p:spPr>
          <a:xfrm rot="5400000">
            <a:off x="5790232" y="456232"/>
            <a:ext cx="611538" cy="12192000"/>
          </a:xfrm>
          <a:prstGeom prst="rect">
            <a:avLst/>
          </a:prstGeom>
          <a:solidFill>
            <a:srgbClr val="C10230"/>
          </a:solidFill>
          <a:ln>
            <a:solidFill>
              <a:srgbClr val="C10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230"/>
              </a:solidFill>
            </a:endParaRPr>
          </a:p>
        </p:txBody>
      </p:sp>
      <p:pic>
        <p:nvPicPr>
          <p:cNvPr id="7" name="Picture 6">
            <a:extLst>
              <a:ext uri="{FF2B5EF4-FFF2-40B4-BE49-F238E27FC236}">
                <a16:creationId xmlns:a16="http://schemas.microsoft.com/office/drawing/2014/main" id="{6DA178FF-1A1F-4673-AB34-53FA7CAA7146}"/>
              </a:ext>
            </a:extLst>
          </p:cNvPr>
          <p:cNvPicPr>
            <a:picLocks noChangeAspect="1"/>
          </p:cNvPicPr>
          <p:nvPr userDrawn="1"/>
        </p:nvPicPr>
        <p:blipFill>
          <a:blip r:embed="rId2"/>
          <a:srcRect/>
          <a:stretch/>
        </p:blipFill>
        <p:spPr>
          <a:xfrm>
            <a:off x="417095" y="399914"/>
            <a:ext cx="290500" cy="201306"/>
          </a:xfrm>
          <a:prstGeom prst="rect">
            <a:avLst/>
          </a:prstGeom>
        </p:spPr>
      </p:pic>
    </p:spTree>
    <p:extLst>
      <p:ext uri="{BB962C8B-B14F-4D97-AF65-F5344CB8AC3E}">
        <p14:creationId xmlns:p14="http://schemas.microsoft.com/office/powerpoint/2010/main" val="59869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23B555-84AE-65BE-C864-430BCD46E4BD}"/>
              </a:ext>
            </a:extLst>
          </p:cNvPr>
          <p:cNvSpPr/>
          <p:nvPr userDrawn="1"/>
        </p:nvSpPr>
        <p:spPr>
          <a:xfrm rot="5400000">
            <a:off x="5790232" y="456232"/>
            <a:ext cx="611538" cy="12192000"/>
          </a:xfrm>
          <a:prstGeom prst="rect">
            <a:avLst/>
          </a:prstGeom>
          <a:solidFill>
            <a:srgbClr val="C10230"/>
          </a:solidFill>
          <a:ln>
            <a:solidFill>
              <a:srgbClr val="C10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230"/>
              </a:solidFill>
            </a:endParaRPr>
          </a:p>
        </p:txBody>
      </p:sp>
      <p:pic>
        <p:nvPicPr>
          <p:cNvPr id="7" name="Picture 6">
            <a:extLst>
              <a:ext uri="{FF2B5EF4-FFF2-40B4-BE49-F238E27FC236}">
                <a16:creationId xmlns:a16="http://schemas.microsoft.com/office/drawing/2014/main" id="{6DA178FF-1A1F-4673-AB34-53FA7CAA7146}"/>
              </a:ext>
            </a:extLst>
          </p:cNvPr>
          <p:cNvPicPr>
            <a:picLocks noChangeAspect="1"/>
          </p:cNvPicPr>
          <p:nvPr userDrawn="1"/>
        </p:nvPicPr>
        <p:blipFill>
          <a:blip r:embed="rId2"/>
          <a:srcRect/>
          <a:stretch/>
        </p:blipFill>
        <p:spPr>
          <a:xfrm>
            <a:off x="417095" y="399914"/>
            <a:ext cx="290500" cy="201306"/>
          </a:xfrm>
          <a:prstGeom prst="rect">
            <a:avLst/>
          </a:prstGeom>
        </p:spPr>
      </p:pic>
    </p:spTree>
    <p:extLst>
      <p:ext uri="{BB962C8B-B14F-4D97-AF65-F5344CB8AC3E}">
        <p14:creationId xmlns:p14="http://schemas.microsoft.com/office/powerpoint/2010/main" val="330731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7E05C4-A97E-AE5F-26C1-0AFFFACD2C40}"/>
              </a:ext>
            </a:extLst>
          </p:cNvPr>
          <p:cNvPicPr>
            <a:picLocks noChangeAspect="1"/>
          </p:cNvPicPr>
          <p:nvPr userDrawn="1"/>
        </p:nvPicPr>
        <p:blipFill rotWithShape="1">
          <a:blip r:embed="rId2"/>
          <a:srcRect l="32557" r="868"/>
          <a:stretch/>
        </p:blipFill>
        <p:spPr>
          <a:xfrm flipH="1">
            <a:off x="0" y="-159027"/>
            <a:ext cx="12192000" cy="10286247"/>
          </a:xfrm>
          <a:prstGeom prst="rect">
            <a:avLst/>
          </a:prstGeom>
        </p:spPr>
      </p:pic>
      <p:sp>
        <p:nvSpPr>
          <p:cNvPr id="6" name="Rectangle 5">
            <a:extLst>
              <a:ext uri="{FF2B5EF4-FFF2-40B4-BE49-F238E27FC236}">
                <a16:creationId xmlns:a16="http://schemas.microsoft.com/office/drawing/2014/main" id="{9A9D7EFB-8193-AE83-63F3-6868DF1E1F90}"/>
              </a:ext>
            </a:extLst>
          </p:cNvPr>
          <p:cNvSpPr/>
          <p:nvPr userDrawn="1"/>
        </p:nvSpPr>
        <p:spPr>
          <a:xfrm>
            <a:off x="-159025" y="2205318"/>
            <a:ext cx="4946178" cy="2003611"/>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5120F7E-0616-AB2D-9331-44227A2CA822}"/>
              </a:ext>
            </a:extLst>
          </p:cNvPr>
          <p:cNvCxnSpPr>
            <a:cxnSpLocks/>
          </p:cNvCxnSpPr>
          <p:nvPr userDrawn="1"/>
        </p:nvCxnSpPr>
        <p:spPr>
          <a:xfrm flipV="1">
            <a:off x="3239871" y="369597"/>
            <a:ext cx="0" cy="181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2A9E71A-0C48-70A6-4BA4-8C2577BA6EE8}"/>
              </a:ext>
            </a:extLst>
          </p:cNvPr>
          <p:cNvPicPr>
            <a:picLocks noChangeAspect="1"/>
          </p:cNvPicPr>
          <p:nvPr userDrawn="1"/>
        </p:nvPicPr>
        <p:blipFill>
          <a:blip r:embed="rId3"/>
          <a:stretch>
            <a:fillRect/>
          </a:stretch>
        </p:blipFill>
        <p:spPr>
          <a:xfrm>
            <a:off x="417095" y="336414"/>
            <a:ext cx="2680435" cy="201306"/>
          </a:xfrm>
          <a:prstGeom prst="rect">
            <a:avLst/>
          </a:prstGeom>
        </p:spPr>
      </p:pic>
      <p:cxnSp>
        <p:nvCxnSpPr>
          <p:cNvPr id="10" name="Straight Connector 9">
            <a:extLst>
              <a:ext uri="{FF2B5EF4-FFF2-40B4-BE49-F238E27FC236}">
                <a16:creationId xmlns:a16="http://schemas.microsoft.com/office/drawing/2014/main" id="{5CDC82FE-951A-DD7F-5F0B-600C21013806}"/>
              </a:ext>
            </a:extLst>
          </p:cNvPr>
          <p:cNvCxnSpPr>
            <a:cxnSpLocks/>
          </p:cNvCxnSpPr>
          <p:nvPr userDrawn="1"/>
        </p:nvCxnSpPr>
        <p:spPr>
          <a:xfrm>
            <a:off x="417095" y="3767733"/>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5D2025C-2290-7A95-C2B9-70892DECC007}"/>
              </a:ext>
            </a:extLst>
          </p:cNvPr>
          <p:cNvSpPr txBox="1"/>
          <p:nvPr userDrawn="1"/>
        </p:nvSpPr>
        <p:spPr>
          <a:xfrm>
            <a:off x="312922" y="2709627"/>
            <a:ext cx="6560320" cy="830997"/>
          </a:xfrm>
          <a:prstGeom prst="rect">
            <a:avLst/>
          </a:prstGeom>
          <a:noFill/>
        </p:spPr>
        <p:txBody>
          <a:bodyPr wrap="square" rtlCol="0">
            <a:spAutoFit/>
          </a:bodyPr>
          <a:lstStyle/>
          <a:p>
            <a:r>
              <a:rPr lang="en-US" sz="4800" b="1" dirty="0">
                <a:solidFill>
                  <a:schemeClr val="bg1"/>
                </a:solidFill>
                <a:latin typeface="Neue Haas Grotesk Text Pro" panose="020B0504020202020204" pitchFamily="34" charset="77"/>
              </a:rPr>
              <a:t>THANK YOU</a:t>
            </a:r>
          </a:p>
        </p:txBody>
      </p:sp>
    </p:spTree>
    <p:extLst>
      <p:ext uri="{BB962C8B-B14F-4D97-AF65-F5344CB8AC3E}">
        <p14:creationId xmlns:p14="http://schemas.microsoft.com/office/powerpoint/2010/main" val="3351494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77801-0E2E-6402-16AF-804172F853A7}"/>
              </a:ext>
            </a:extLst>
          </p:cNvPr>
          <p:cNvSpPr>
            <a:spLocks noGrp="1"/>
          </p:cNvSpPr>
          <p:nvPr>
            <p:ph type="title"/>
          </p:nvPr>
        </p:nvSpPr>
        <p:spPr>
          <a:xfrm>
            <a:off x="305765" y="180222"/>
            <a:ext cx="10515600" cy="14581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8384C7-0CF3-BE4C-AE81-014DD352CC63}"/>
              </a:ext>
            </a:extLst>
          </p:cNvPr>
          <p:cNvSpPr>
            <a:spLocks noGrp="1"/>
          </p:cNvSpPr>
          <p:nvPr>
            <p:ph type="body" idx="1"/>
          </p:nvPr>
        </p:nvSpPr>
        <p:spPr>
          <a:xfrm>
            <a:off x="305765" y="2079128"/>
            <a:ext cx="10515600" cy="38917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917425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3" r:id="rId5"/>
    <p:sldLayoutId id="2147483654" r:id="rId6"/>
    <p:sldLayoutId id="2147483658" r:id="rId7"/>
    <p:sldLayoutId id="2147483657" r:id="rId8"/>
    <p:sldLayoutId id="2147483655" r:id="rId9"/>
  </p:sldLayoutIdLst>
  <p:txStyles>
    <p:title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325DD8-76BF-3B43-44F7-B2B916C47BE0}"/>
              </a:ext>
            </a:extLst>
          </p:cNvPr>
          <p:cNvSpPr txBox="1"/>
          <p:nvPr/>
        </p:nvSpPr>
        <p:spPr>
          <a:xfrm>
            <a:off x="314225" y="1271251"/>
            <a:ext cx="5882105" cy="2431435"/>
          </a:xfrm>
          <a:prstGeom prst="rect">
            <a:avLst/>
          </a:prstGeom>
          <a:noFill/>
        </p:spPr>
        <p:txBody>
          <a:bodyPr wrap="square" rtlCol="0">
            <a:spAutoFit/>
          </a:bodyPr>
          <a:lstStyle/>
          <a:p>
            <a:r>
              <a:rPr lang="en-US" sz="4800" b="1" dirty="0">
                <a:solidFill>
                  <a:schemeClr val="bg1"/>
                </a:solidFill>
                <a:latin typeface="Neue Haas Grotesk Text Pro" panose="020B0504020202020204" pitchFamily="34" charset="77"/>
              </a:rPr>
              <a:t>What A.R.E We Doing?</a:t>
            </a:r>
          </a:p>
          <a:p>
            <a:r>
              <a:rPr lang="en-US" sz="2800" b="1" dirty="0">
                <a:solidFill>
                  <a:schemeClr val="bg1"/>
                </a:solidFill>
                <a:latin typeface="Neue Haas Grotesk Text Pro" panose="020B0504020202020204" pitchFamily="34" charset="77"/>
              </a:rPr>
              <a:t>Infusing assessment, research, and evaluation into our work.</a:t>
            </a:r>
          </a:p>
        </p:txBody>
      </p:sp>
      <p:sp>
        <p:nvSpPr>
          <p:cNvPr id="4" name="TextBox 3">
            <a:extLst>
              <a:ext uri="{FF2B5EF4-FFF2-40B4-BE49-F238E27FC236}">
                <a16:creationId xmlns:a16="http://schemas.microsoft.com/office/drawing/2014/main" id="{30616987-3456-75BA-70E4-8749A2B3FE94}"/>
              </a:ext>
            </a:extLst>
          </p:cNvPr>
          <p:cNvSpPr txBox="1"/>
          <p:nvPr/>
        </p:nvSpPr>
        <p:spPr>
          <a:xfrm>
            <a:off x="314225" y="3898467"/>
            <a:ext cx="6663190" cy="600164"/>
          </a:xfrm>
          <a:prstGeom prst="rect">
            <a:avLst/>
          </a:prstGeom>
          <a:noFill/>
        </p:spPr>
        <p:txBody>
          <a:bodyPr wrap="square" rtlCol="0">
            <a:spAutoFit/>
          </a:bodyPr>
          <a:lstStyle/>
          <a:p>
            <a:pPr>
              <a:spcAft>
                <a:spcPts val="600"/>
              </a:spcAft>
            </a:pPr>
            <a:r>
              <a:rPr lang="en-US" sz="1400" dirty="0">
                <a:solidFill>
                  <a:schemeClr val="bg1"/>
                </a:solidFill>
                <a:latin typeface="Neue Haas Grotesk Text Pro" panose="020B0504020202020204" pitchFamily="34" charset="77"/>
              </a:rPr>
              <a:t>John Maly</a:t>
            </a:r>
          </a:p>
          <a:p>
            <a:pPr>
              <a:spcAft>
                <a:spcPts val="600"/>
              </a:spcAft>
            </a:pPr>
            <a:r>
              <a:rPr lang="en-US" sz="1400" dirty="0">
                <a:solidFill>
                  <a:schemeClr val="bg1"/>
                </a:solidFill>
                <a:latin typeface="Neue Haas Grotesk Text Pro" panose="020B0504020202020204" pitchFamily="34" charset="77"/>
              </a:rPr>
              <a:t>Office of the Registrar - University of Denver</a:t>
            </a:r>
          </a:p>
        </p:txBody>
      </p:sp>
      <p:sp>
        <p:nvSpPr>
          <p:cNvPr id="5" name="TextBox 4">
            <a:extLst>
              <a:ext uri="{FF2B5EF4-FFF2-40B4-BE49-F238E27FC236}">
                <a16:creationId xmlns:a16="http://schemas.microsoft.com/office/drawing/2014/main" id="{572A0FF6-924B-F8A3-8588-68853A283962}"/>
              </a:ext>
            </a:extLst>
          </p:cNvPr>
          <p:cNvSpPr txBox="1"/>
          <p:nvPr/>
        </p:nvSpPr>
        <p:spPr>
          <a:xfrm>
            <a:off x="3305807" y="306143"/>
            <a:ext cx="3682759" cy="307777"/>
          </a:xfrm>
          <a:prstGeom prst="rect">
            <a:avLst/>
          </a:prstGeom>
          <a:noFill/>
        </p:spPr>
        <p:txBody>
          <a:bodyPr wrap="square" lIns="91440" tIns="45720" rIns="91440" bIns="45720" rtlCol="0" anchor="t">
            <a:spAutoFit/>
          </a:bodyPr>
          <a:lstStyle/>
          <a:p>
            <a:r>
              <a:rPr lang="en-US" sz="1400" dirty="0">
                <a:solidFill>
                  <a:schemeClr val="bg1"/>
                </a:solidFill>
                <a:latin typeface="Neue Haas Unica W1G"/>
              </a:rPr>
              <a:t>Office of the Registrar</a:t>
            </a:r>
          </a:p>
        </p:txBody>
      </p:sp>
    </p:spTree>
    <p:extLst>
      <p:ext uri="{BB962C8B-B14F-4D97-AF65-F5344CB8AC3E}">
        <p14:creationId xmlns:p14="http://schemas.microsoft.com/office/powerpoint/2010/main" val="141933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C4404-69CA-D42F-8E3C-95F4DE3B67DA}"/>
              </a:ext>
            </a:extLst>
          </p:cNvPr>
          <p:cNvSpPr>
            <a:spLocks noGrp="1"/>
          </p:cNvSpPr>
          <p:nvPr>
            <p:ph type="title" idx="2"/>
          </p:nvPr>
        </p:nvSpPr>
        <p:spPr>
          <a:xfrm>
            <a:off x="378544" y="2075737"/>
            <a:ext cx="3301916" cy="1665310"/>
          </a:xfrm>
        </p:spPr>
        <p:txBody>
          <a:bodyPr/>
          <a:lstStyle/>
          <a:p>
            <a:r>
              <a:rPr lang="en-US" sz="3600" dirty="0">
                <a:solidFill>
                  <a:schemeClr val="bg1"/>
                </a:solidFill>
              </a:rPr>
              <a:t>Laying the Foundation</a:t>
            </a:r>
          </a:p>
        </p:txBody>
      </p:sp>
      <p:sp>
        <p:nvSpPr>
          <p:cNvPr id="2" name="Google Shape;147;p26">
            <a:extLst>
              <a:ext uri="{FF2B5EF4-FFF2-40B4-BE49-F238E27FC236}">
                <a16:creationId xmlns:a16="http://schemas.microsoft.com/office/drawing/2014/main" id="{C800DF06-1FD3-764D-7335-A80037B9B00C}"/>
              </a:ext>
            </a:extLst>
          </p:cNvPr>
          <p:cNvSpPr txBox="1">
            <a:spLocks/>
          </p:cNvSpPr>
          <p:nvPr/>
        </p:nvSpPr>
        <p:spPr>
          <a:xfrm>
            <a:off x="5040351" y="144966"/>
            <a:ext cx="6345044" cy="39222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600" b="1" dirty="0">
                <a:solidFill>
                  <a:srgbClr val="C10230"/>
                </a:solidFill>
              </a:rPr>
              <a:t>John Maly – Assistant Registrar, Operations and Compliance</a:t>
            </a:r>
          </a:p>
          <a:p>
            <a:pPr marL="285750" indent="-285750">
              <a:buFont typeface="Arial" panose="020B0604020202020204" pitchFamily="34" charset="0"/>
              <a:buChar char="•"/>
            </a:pPr>
            <a:r>
              <a:rPr lang="en-US" sz="1400" dirty="0"/>
              <a:t>MA ‘20, Higher Education</a:t>
            </a:r>
          </a:p>
          <a:p>
            <a:pPr marL="285750" indent="-285750">
              <a:buFont typeface="Arial" panose="020B0604020202020204" pitchFamily="34" charset="0"/>
              <a:buChar char="•"/>
            </a:pPr>
            <a:r>
              <a:rPr lang="en-US" sz="1400" dirty="0"/>
              <a:t>Ed.D. Candidate, Higher Education</a:t>
            </a:r>
          </a:p>
          <a:p>
            <a:pPr marL="285750" indent="-285750">
              <a:buFont typeface="Arial" panose="020B0604020202020204" pitchFamily="34" charset="0"/>
              <a:buChar char="•"/>
            </a:pPr>
            <a:r>
              <a:rPr lang="en-US" sz="1400" dirty="0"/>
              <a:t>Joined the Office of the Registrar at DU in November of 2020.</a:t>
            </a:r>
          </a:p>
          <a:p>
            <a:pPr marL="285750" indent="-285750">
              <a:buFont typeface="Arial" panose="020B0604020202020204" pitchFamily="34" charset="0"/>
              <a:buChar char="•"/>
            </a:pPr>
            <a:r>
              <a:rPr lang="en-US" sz="1400" dirty="0"/>
              <a:t>Former Summer Camp Director and outdoor education professional from Northern Minnesota.</a:t>
            </a:r>
          </a:p>
          <a:p>
            <a:pPr marL="285750" indent="-285750">
              <a:buFont typeface="Arial" panose="020B0604020202020204" pitchFamily="34" charset="0"/>
              <a:buChar char="•"/>
            </a:pPr>
            <a:r>
              <a:rPr lang="en-US" sz="1400" dirty="0"/>
              <a:t>Above all else, NOT an expert. Just highly interested in this topic. </a:t>
            </a:r>
            <a:endParaRPr lang="en-US" sz="1600" dirty="0"/>
          </a:p>
        </p:txBody>
      </p:sp>
      <p:sp>
        <p:nvSpPr>
          <p:cNvPr id="4" name="Google Shape;147;p26">
            <a:extLst>
              <a:ext uri="{FF2B5EF4-FFF2-40B4-BE49-F238E27FC236}">
                <a16:creationId xmlns:a16="http://schemas.microsoft.com/office/drawing/2014/main" id="{8BFBE265-333F-81FA-9E33-B87656836586}"/>
              </a:ext>
            </a:extLst>
          </p:cNvPr>
          <p:cNvSpPr txBox="1">
            <a:spLocks/>
          </p:cNvSpPr>
          <p:nvPr/>
        </p:nvSpPr>
        <p:spPr>
          <a:xfrm>
            <a:off x="5040351" y="2629620"/>
            <a:ext cx="5138871" cy="1013050"/>
          </a:xfrm>
          <a:prstGeom prst="rect">
            <a:avLst/>
          </a:prstGeom>
        </p:spPr>
        <p:txBody>
          <a:bodyPr spcFirstLastPara="1" vert="horz" wrap="square" lIns="121900" tIns="121900" rIns="121900" bIns="121900"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pPr marL="0" indent="0"/>
            <a:r>
              <a:rPr lang="en-US" sz="1600" b="1" dirty="0">
                <a:solidFill>
                  <a:srgbClr val="C10230"/>
                </a:solidFill>
              </a:rPr>
              <a:t>RMACRAO Attendees</a:t>
            </a:r>
            <a:endParaRPr lang="en-US" sz="1400" dirty="0">
              <a:solidFill>
                <a:schemeClr val="tx1">
                  <a:lumMod val="50000"/>
                  <a:lumOff val="50000"/>
                </a:schemeClr>
              </a:solidFill>
            </a:endParaRPr>
          </a:p>
          <a:p>
            <a:pPr marL="285750" indent="-285750">
              <a:spcBef>
                <a:spcPts val="1000"/>
              </a:spcBef>
              <a:buFont typeface="Arial" panose="020B0604020202020204" pitchFamily="34" charset="0"/>
              <a:buChar char="•"/>
            </a:pPr>
            <a:r>
              <a:rPr lang="en-US" sz="1400" dirty="0"/>
              <a:t>What brings you to this session today?</a:t>
            </a:r>
          </a:p>
          <a:p>
            <a:pPr marL="285750" indent="-285750">
              <a:spcBef>
                <a:spcPts val="1000"/>
              </a:spcBef>
              <a:buFont typeface="Arial" panose="020B0604020202020204" pitchFamily="34" charset="0"/>
              <a:buChar char="•"/>
            </a:pPr>
            <a:r>
              <a:rPr lang="en-US" sz="1400" dirty="0"/>
              <a:t>My interest is attributed to Dr. Laura Sponsler. </a:t>
            </a: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600" dirty="0">
              <a:solidFill>
                <a:srgbClr val="8E1537"/>
              </a:solidFill>
            </a:endParaRP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
        <p:nvSpPr>
          <p:cNvPr id="5" name="Subtitle 2">
            <a:extLst>
              <a:ext uri="{FF2B5EF4-FFF2-40B4-BE49-F238E27FC236}">
                <a16:creationId xmlns:a16="http://schemas.microsoft.com/office/drawing/2014/main" id="{84BCBA73-1D67-79FC-0270-3298C6309E90}"/>
              </a:ext>
            </a:extLst>
          </p:cNvPr>
          <p:cNvSpPr txBox="1">
            <a:spLocks/>
          </p:cNvSpPr>
          <p:nvPr/>
        </p:nvSpPr>
        <p:spPr>
          <a:xfrm>
            <a:off x="417095" y="3944876"/>
            <a:ext cx="3263365" cy="2702442"/>
          </a:xfrm>
          <a:prstGeom prst="rect">
            <a:avLst/>
          </a:prstGeom>
        </p:spPr>
        <p:txBody>
          <a:bodyPr spcFirstLastPara="1" vert="horz" wrap="square" lIns="91425" tIns="91425" rIns="91425" bIns="91425"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r>
              <a:rPr lang="en-US" sz="1600" dirty="0">
                <a:solidFill>
                  <a:schemeClr val="bg1"/>
                </a:solidFill>
                <a:latin typeface="Neue Haas Unica W1G" panose="020B0504030206020203" pitchFamily="34" charset="0"/>
              </a:rPr>
              <a:t>Who am I?</a:t>
            </a:r>
          </a:p>
          <a:p>
            <a:r>
              <a:rPr lang="en-US" sz="1600" dirty="0">
                <a:solidFill>
                  <a:schemeClr val="bg1"/>
                </a:solidFill>
                <a:latin typeface="Neue Haas Unica W1G" panose="020B0504030206020203" pitchFamily="34" charset="0"/>
              </a:rPr>
              <a:t>Who are we?</a:t>
            </a:r>
          </a:p>
          <a:p>
            <a:r>
              <a:rPr lang="en-US" sz="1600" dirty="0">
                <a:solidFill>
                  <a:schemeClr val="bg1"/>
                </a:solidFill>
                <a:latin typeface="Neue Haas Unica W1G" panose="020B0504030206020203" pitchFamily="34" charset="0"/>
              </a:rPr>
              <a:t>What A.R.E. we doing already?</a:t>
            </a:r>
          </a:p>
        </p:txBody>
      </p:sp>
      <p:sp>
        <p:nvSpPr>
          <p:cNvPr id="6" name="Google Shape;147;p26">
            <a:extLst>
              <a:ext uri="{FF2B5EF4-FFF2-40B4-BE49-F238E27FC236}">
                <a16:creationId xmlns:a16="http://schemas.microsoft.com/office/drawing/2014/main" id="{EBABBB7E-5A43-808D-7730-C910CCEA09ED}"/>
              </a:ext>
            </a:extLst>
          </p:cNvPr>
          <p:cNvSpPr txBox="1">
            <a:spLocks/>
          </p:cNvSpPr>
          <p:nvPr/>
        </p:nvSpPr>
        <p:spPr>
          <a:xfrm>
            <a:off x="5040351" y="3811063"/>
            <a:ext cx="6345044" cy="2533983"/>
          </a:xfrm>
          <a:prstGeom prst="rect">
            <a:avLst/>
          </a:prstGeom>
        </p:spPr>
        <p:txBody>
          <a:bodyPr spcFirstLastPara="1" vert="horz" wrap="square" lIns="121900" tIns="121900" rIns="121900" bIns="121900"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pPr marL="0" indent="0"/>
            <a:r>
              <a:rPr lang="en-US" sz="1600" b="1" dirty="0">
                <a:solidFill>
                  <a:srgbClr val="C10230"/>
                </a:solidFill>
              </a:rPr>
              <a:t>Assessment, Research, and Evaluation in our units </a:t>
            </a:r>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285750" indent="-285750">
              <a:spcAft>
                <a:spcPts val="1000"/>
              </a:spcAft>
              <a:buFont typeface="Arial" panose="020B0604020202020204" pitchFamily="34" charset="0"/>
              <a:buChar char="•"/>
            </a:pPr>
            <a:r>
              <a:rPr lang="en-US" sz="1400" dirty="0"/>
              <a:t>Current examples?</a:t>
            </a:r>
          </a:p>
          <a:p>
            <a:pPr marL="285750" indent="-285750">
              <a:spcAft>
                <a:spcPts val="1000"/>
              </a:spcAft>
              <a:buFont typeface="Arial" panose="020B0604020202020204" pitchFamily="34" charset="0"/>
              <a:buChar char="•"/>
            </a:pPr>
            <a:r>
              <a:rPr lang="en-US" sz="1400" dirty="0"/>
              <a:t>RMACRAO: Webinar Offerings, Annual Meeting Feedback, REAL Mentor Program</a:t>
            </a:r>
          </a:p>
          <a:p>
            <a:pPr marL="285750" indent="-285750">
              <a:spcAft>
                <a:spcPts val="1000"/>
              </a:spcAft>
              <a:buFont typeface="Arial" panose="020B0604020202020204" pitchFamily="34" charset="0"/>
              <a:buChar char="•"/>
            </a:pPr>
            <a:r>
              <a:rPr lang="en-US" sz="1400" dirty="0"/>
              <a:t>AACRAO: Research and Publications, Conference Feedback, Guidelines for Self-Assessment book, other events and training</a:t>
            </a:r>
          </a:p>
          <a:p>
            <a:pPr marL="285750" indent="-285750">
              <a:spcAft>
                <a:spcPts val="1000"/>
              </a:spcAft>
              <a:buFont typeface="Arial" panose="020B0604020202020204" pitchFamily="34" charset="0"/>
              <a:buChar char="•"/>
            </a:pPr>
            <a:r>
              <a:rPr lang="en-US" sz="1400" dirty="0"/>
              <a:t>Other: Training sessions and webinars, staff performance, unit performance, mission development, practices and procedures.</a:t>
            </a: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600" dirty="0">
              <a:solidFill>
                <a:srgbClr val="8E1537"/>
              </a:solidFill>
            </a:endParaRP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Tree>
    <p:extLst>
      <p:ext uri="{BB962C8B-B14F-4D97-AF65-F5344CB8AC3E}">
        <p14:creationId xmlns:p14="http://schemas.microsoft.com/office/powerpoint/2010/main" val="15015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7;p26">
            <a:extLst>
              <a:ext uri="{FF2B5EF4-FFF2-40B4-BE49-F238E27FC236}">
                <a16:creationId xmlns:a16="http://schemas.microsoft.com/office/drawing/2014/main" id="{A3291A7A-EE87-4FFD-65C9-BC0C5A0075BB}"/>
              </a:ext>
            </a:extLst>
          </p:cNvPr>
          <p:cNvSpPr txBox="1">
            <a:spLocks/>
          </p:cNvSpPr>
          <p:nvPr/>
        </p:nvSpPr>
        <p:spPr>
          <a:xfrm>
            <a:off x="5250999" y="262006"/>
            <a:ext cx="5138871" cy="187376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600" b="1" dirty="0">
                <a:solidFill>
                  <a:srgbClr val="AA9767"/>
                </a:solidFill>
              </a:rPr>
              <a:t>Assessment</a:t>
            </a:r>
            <a:endParaRPr lang="en-US" sz="1400" b="1" dirty="0">
              <a:solidFill>
                <a:schemeClr val="tx1">
                  <a:lumMod val="50000"/>
                  <a:lumOff val="50000"/>
                </a:schemeClr>
              </a:solidFill>
            </a:endParaRPr>
          </a:p>
          <a:p>
            <a:pPr marL="0" indent="0"/>
            <a:r>
              <a:rPr lang="en-US" sz="1400" dirty="0"/>
              <a:t>Process to define outcomes, plan and collect data, analyze and report findings and results, and then take action to improve student learning, development, or operational effectiveness.</a:t>
            </a:r>
          </a:p>
          <a:p>
            <a:pPr marL="0" indent="0"/>
            <a:r>
              <a:rPr lang="en-US" sz="1400" dirty="0"/>
              <a:t>Cyclical process grounded in practice to improve practice.</a:t>
            </a: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600" dirty="0">
              <a:solidFill>
                <a:srgbClr val="8E1537"/>
              </a:solidFill>
            </a:endParaRP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
        <p:nvSpPr>
          <p:cNvPr id="3" name="Google Shape;148;p26">
            <a:extLst>
              <a:ext uri="{FF2B5EF4-FFF2-40B4-BE49-F238E27FC236}">
                <a16:creationId xmlns:a16="http://schemas.microsoft.com/office/drawing/2014/main" id="{EFC18642-C08F-00DA-61F4-29BBD3A0E240}"/>
              </a:ext>
            </a:extLst>
          </p:cNvPr>
          <p:cNvSpPr txBox="1">
            <a:spLocks/>
          </p:cNvSpPr>
          <p:nvPr/>
        </p:nvSpPr>
        <p:spPr>
          <a:xfrm>
            <a:off x="417095" y="1123435"/>
            <a:ext cx="4233213" cy="295989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r>
              <a:rPr lang="en-US" dirty="0">
                <a:solidFill>
                  <a:srgbClr val="AA9767"/>
                </a:solidFill>
                <a:latin typeface="Neue Haas Grotesk Text Pro" panose="020F0502020204030204" pitchFamily="34" charset="0"/>
                <a:cs typeface="Neue Haas Grotesk Text Pro" panose="020F0502020204030204" pitchFamily="34" charset="0"/>
              </a:rPr>
              <a:t>DEFINITIONS*</a:t>
            </a:r>
          </a:p>
        </p:txBody>
      </p:sp>
      <p:sp>
        <p:nvSpPr>
          <p:cNvPr id="4" name="Google Shape;147;p26">
            <a:extLst>
              <a:ext uri="{FF2B5EF4-FFF2-40B4-BE49-F238E27FC236}">
                <a16:creationId xmlns:a16="http://schemas.microsoft.com/office/drawing/2014/main" id="{76548BA7-A4E6-4697-43A6-DD2B9E92FB55}"/>
              </a:ext>
            </a:extLst>
          </p:cNvPr>
          <p:cNvSpPr txBox="1">
            <a:spLocks/>
          </p:cNvSpPr>
          <p:nvPr/>
        </p:nvSpPr>
        <p:spPr>
          <a:xfrm>
            <a:off x="5250999" y="2135770"/>
            <a:ext cx="5138871" cy="1658110"/>
          </a:xfrm>
          <a:prstGeom prst="rect">
            <a:avLst/>
          </a:prstGeom>
        </p:spPr>
        <p:txBody>
          <a:bodyPr spcFirstLastPara="1" vert="horz" wrap="square" lIns="121900" tIns="121900" rIns="121900" bIns="121900"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pPr marL="0" indent="0"/>
            <a:r>
              <a:rPr lang="en-US" sz="1600" b="1" dirty="0">
                <a:solidFill>
                  <a:srgbClr val="AA9767"/>
                </a:solidFill>
              </a:rPr>
              <a:t>Research</a:t>
            </a:r>
          </a:p>
          <a:p>
            <a:pPr marL="0" indent="0">
              <a:spcBef>
                <a:spcPts val="1000"/>
              </a:spcBef>
            </a:pPr>
            <a:r>
              <a:rPr lang="en-US" sz="1400" dirty="0"/>
              <a:t>A paradigm-based process that includes conceptual frameworks, research questions, methods, and findings and results.</a:t>
            </a:r>
          </a:p>
          <a:p>
            <a:pPr marL="0" indent="0"/>
            <a:endParaRPr lang="en-US" sz="1400" dirty="0"/>
          </a:p>
          <a:p>
            <a:pPr marL="0" indent="0"/>
            <a:r>
              <a:rPr lang="en-US" sz="1400" dirty="0"/>
              <a:t>Asks questions with unknown answers.</a:t>
            </a: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
        <p:nvSpPr>
          <p:cNvPr id="5" name="Google Shape;147;p26">
            <a:extLst>
              <a:ext uri="{FF2B5EF4-FFF2-40B4-BE49-F238E27FC236}">
                <a16:creationId xmlns:a16="http://schemas.microsoft.com/office/drawing/2014/main" id="{6121E7AC-4634-FE20-B719-5F5DF4195B61}"/>
              </a:ext>
            </a:extLst>
          </p:cNvPr>
          <p:cNvSpPr txBox="1">
            <a:spLocks/>
          </p:cNvSpPr>
          <p:nvPr/>
        </p:nvSpPr>
        <p:spPr>
          <a:xfrm>
            <a:off x="5250999" y="3904909"/>
            <a:ext cx="5138871" cy="1982937"/>
          </a:xfrm>
          <a:prstGeom prst="rect">
            <a:avLst/>
          </a:prstGeom>
        </p:spPr>
        <p:txBody>
          <a:bodyPr spcFirstLastPara="1" vert="horz" wrap="square" lIns="121900" tIns="121900" rIns="121900" bIns="121900"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pPr marL="0" indent="0"/>
            <a:r>
              <a:rPr lang="en-US" sz="1600" b="1" dirty="0">
                <a:solidFill>
                  <a:srgbClr val="AA9767"/>
                </a:solidFill>
              </a:rPr>
              <a:t>Evaluation</a:t>
            </a:r>
            <a:endParaRPr lang="en-US" sz="1400" b="1" dirty="0">
              <a:solidFill>
                <a:schemeClr val="tx1">
                  <a:lumMod val="50000"/>
                  <a:lumOff val="50000"/>
                </a:schemeClr>
              </a:solidFill>
            </a:endParaRPr>
          </a:p>
          <a:p>
            <a:pPr marL="0" indent="0">
              <a:spcBef>
                <a:spcPts val="1000"/>
              </a:spcBef>
            </a:pPr>
            <a:r>
              <a:rPr lang="en-US" sz="1400" dirty="0"/>
              <a:t>Systematic collection of information about a broad range of topics for use by specific people for a variety of purposes.</a:t>
            </a:r>
          </a:p>
          <a:p>
            <a:pPr marL="0" indent="0"/>
            <a:endParaRPr lang="en-US" sz="1400" dirty="0"/>
          </a:p>
          <a:p>
            <a:pPr marL="0" indent="0"/>
            <a:r>
              <a:rPr lang="en-US" sz="1400" dirty="0"/>
              <a:t>Measures effectiveness and judges the quality of a process, area or service.</a:t>
            </a:r>
          </a:p>
          <a:p>
            <a:pPr marL="0" indent="0"/>
            <a:endParaRPr lang="en-US" sz="1400" dirty="0">
              <a:solidFill>
                <a:schemeClr val="tx1">
                  <a:lumMod val="50000"/>
                  <a:lumOff val="50000"/>
                </a:schemeClr>
              </a:solidFill>
            </a:endParaRPr>
          </a:p>
          <a:p>
            <a:pPr marL="0" indent="0"/>
            <a:endParaRPr lang="en-US" sz="1600" dirty="0">
              <a:solidFill>
                <a:srgbClr val="8E1537"/>
              </a:solidFill>
            </a:endParaRP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
        <p:nvSpPr>
          <p:cNvPr id="6" name="Google Shape;147;p26">
            <a:extLst>
              <a:ext uri="{FF2B5EF4-FFF2-40B4-BE49-F238E27FC236}">
                <a16:creationId xmlns:a16="http://schemas.microsoft.com/office/drawing/2014/main" id="{4ACFEE8F-36E7-F33C-B09A-6C4B732C6F4E}"/>
              </a:ext>
            </a:extLst>
          </p:cNvPr>
          <p:cNvSpPr txBox="1">
            <a:spLocks/>
          </p:cNvSpPr>
          <p:nvPr/>
        </p:nvSpPr>
        <p:spPr>
          <a:xfrm>
            <a:off x="417095" y="2964826"/>
            <a:ext cx="4233213" cy="1658110"/>
          </a:xfrm>
          <a:prstGeom prst="rect">
            <a:avLst/>
          </a:prstGeom>
        </p:spPr>
        <p:txBody>
          <a:bodyPr spcFirstLastPara="1" vert="horz" wrap="square" lIns="121900" tIns="121900" rIns="121900" bIns="121900"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pPr marL="0" indent="0"/>
            <a:r>
              <a:rPr lang="en-US" sz="1600" dirty="0">
                <a:solidFill>
                  <a:srgbClr val="8E1537"/>
                </a:solidFill>
              </a:rPr>
              <a:t>*As they relate to this presentation. </a:t>
            </a:r>
          </a:p>
          <a:p>
            <a:pPr marL="0" indent="0"/>
            <a:endParaRPr lang="en-US" sz="1600" dirty="0">
              <a:solidFill>
                <a:srgbClr val="8E1537"/>
              </a:solidFill>
            </a:endParaRPr>
          </a:p>
          <a:p>
            <a:pPr marL="0" indent="0"/>
            <a:r>
              <a:rPr lang="en-US" sz="1600" dirty="0">
                <a:solidFill>
                  <a:srgbClr val="8E1537"/>
                </a:solidFill>
              </a:rPr>
              <a:t>There are nuances and different applications for each of these. Likewise, they can be closely related and interact with each other in many circumstances.</a:t>
            </a: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Tree>
    <p:extLst>
      <p:ext uri="{BB962C8B-B14F-4D97-AF65-F5344CB8AC3E}">
        <p14:creationId xmlns:p14="http://schemas.microsoft.com/office/powerpoint/2010/main" val="35170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7;p26">
            <a:extLst>
              <a:ext uri="{FF2B5EF4-FFF2-40B4-BE49-F238E27FC236}">
                <a16:creationId xmlns:a16="http://schemas.microsoft.com/office/drawing/2014/main" id="{A3291A7A-EE87-4FFD-65C9-BC0C5A0075BB}"/>
              </a:ext>
            </a:extLst>
          </p:cNvPr>
          <p:cNvSpPr txBox="1">
            <a:spLocks/>
          </p:cNvSpPr>
          <p:nvPr/>
        </p:nvSpPr>
        <p:spPr>
          <a:xfrm>
            <a:off x="5250999" y="262006"/>
            <a:ext cx="5138871" cy="187376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600" b="1" dirty="0">
                <a:solidFill>
                  <a:srgbClr val="AA9767"/>
                </a:solidFill>
              </a:rPr>
              <a:t>Assessment</a:t>
            </a:r>
            <a:endParaRPr lang="en-US" sz="1400" b="1" dirty="0">
              <a:solidFill>
                <a:schemeClr val="tx1">
                  <a:lumMod val="50000"/>
                  <a:lumOff val="50000"/>
                </a:schemeClr>
              </a:solidFill>
            </a:endParaRPr>
          </a:p>
          <a:p>
            <a:pPr marL="285750" indent="-285750">
              <a:buFont typeface="Arial" panose="020B0604020202020204" pitchFamily="34" charset="0"/>
              <a:buChar char="•"/>
            </a:pPr>
            <a:r>
              <a:rPr lang="en-US" sz="1400" dirty="0"/>
              <a:t>Exams – Student Learning, Training Quizzes</a:t>
            </a:r>
          </a:p>
          <a:p>
            <a:pPr marL="285750" indent="-285750">
              <a:buFont typeface="Arial" panose="020B0604020202020204" pitchFamily="34" charset="0"/>
              <a:buChar char="•"/>
            </a:pPr>
            <a:r>
              <a:rPr lang="en-US" sz="1400" dirty="0"/>
              <a:t>Compliance – Licensure Disclosures</a:t>
            </a:r>
          </a:p>
          <a:p>
            <a:pPr marL="285750" indent="-285750">
              <a:buFont typeface="Arial" panose="020B0604020202020204" pitchFamily="34" charset="0"/>
              <a:buChar char="•"/>
            </a:pPr>
            <a:r>
              <a:rPr lang="en-US" sz="1400" dirty="0"/>
              <a:t>Records Retention – Institution Policies</a:t>
            </a:r>
          </a:p>
          <a:p>
            <a:pPr marL="285750" indent="-285750">
              <a:buFont typeface="Arial" panose="020B0604020202020204" pitchFamily="34" charset="0"/>
              <a:buChar char="•"/>
            </a:pPr>
            <a:r>
              <a:rPr lang="en-US" sz="1400" dirty="0"/>
              <a:t>Admissions and Enrollment – Campus Visits</a:t>
            </a:r>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600" dirty="0">
              <a:solidFill>
                <a:srgbClr val="8E1537"/>
              </a:solidFill>
            </a:endParaRP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
        <p:nvSpPr>
          <p:cNvPr id="3" name="Google Shape;148;p26">
            <a:extLst>
              <a:ext uri="{FF2B5EF4-FFF2-40B4-BE49-F238E27FC236}">
                <a16:creationId xmlns:a16="http://schemas.microsoft.com/office/drawing/2014/main" id="{EFC18642-C08F-00DA-61F4-29BBD3A0E240}"/>
              </a:ext>
            </a:extLst>
          </p:cNvPr>
          <p:cNvSpPr txBox="1">
            <a:spLocks/>
          </p:cNvSpPr>
          <p:nvPr/>
        </p:nvSpPr>
        <p:spPr>
          <a:xfrm>
            <a:off x="417095" y="1134586"/>
            <a:ext cx="4233213" cy="295989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r>
              <a:rPr lang="en-US" dirty="0">
                <a:solidFill>
                  <a:srgbClr val="AA9767"/>
                </a:solidFill>
                <a:latin typeface="Neue Haas Grotesk Text Pro" panose="020F0502020204030204" pitchFamily="34" charset="0"/>
                <a:cs typeface="Neue Haas Grotesk Text Pro" panose="020F0502020204030204" pitchFamily="34" charset="0"/>
              </a:rPr>
              <a:t>What does </a:t>
            </a:r>
          </a:p>
          <a:p>
            <a:r>
              <a:rPr lang="en-US" dirty="0">
                <a:solidFill>
                  <a:srgbClr val="AA9767"/>
                </a:solidFill>
                <a:latin typeface="Neue Haas Grotesk Text Pro" panose="020F0502020204030204" pitchFamily="34" charset="0"/>
                <a:cs typeface="Neue Haas Grotesk Text Pro" panose="020F0502020204030204" pitchFamily="34" charset="0"/>
              </a:rPr>
              <a:t>(or can) A.R.E. look like?</a:t>
            </a:r>
          </a:p>
        </p:txBody>
      </p:sp>
      <p:sp>
        <p:nvSpPr>
          <p:cNvPr id="7" name="Google Shape;147;p26">
            <a:extLst>
              <a:ext uri="{FF2B5EF4-FFF2-40B4-BE49-F238E27FC236}">
                <a16:creationId xmlns:a16="http://schemas.microsoft.com/office/drawing/2014/main" id="{9AD753E6-9DF5-EEC5-2F5E-7B49C8CF4247}"/>
              </a:ext>
            </a:extLst>
          </p:cNvPr>
          <p:cNvSpPr txBox="1">
            <a:spLocks/>
          </p:cNvSpPr>
          <p:nvPr/>
        </p:nvSpPr>
        <p:spPr>
          <a:xfrm>
            <a:off x="5250997" y="2135770"/>
            <a:ext cx="5138871" cy="187376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1600" b="1" dirty="0">
                <a:solidFill>
                  <a:srgbClr val="AA9767"/>
                </a:solidFill>
              </a:rPr>
              <a:t>Research</a:t>
            </a:r>
            <a:endParaRPr lang="en-US" sz="1400" b="1" dirty="0">
              <a:solidFill>
                <a:schemeClr val="tx1">
                  <a:lumMod val="50000"/>
                  <a:lumOff val="50000"/>
                </a:schemeClr>
              </a:solidFill>
            </a:endParaRPr>
          </a:p>
          <a:p>
            <a:pPr marL="285750" indent="-285750">
              <a:buFont typeface="Arial" panose="020B0604020202020204" pitchFamily="34" charset="0"/>
              <a:buChar char="•"/>
            </a:pPr>
            <a:r>
              <a:rPr lang="en-US" sz="1400" dirty="0"/>
              <a:t>Student Success and Retention</a:t>
            </a:r>
          </a:p>
          <a:p>
            <a:pPr marL="285750" indent="-285750">
              <a:buFont typeface="Arial" panose="020B0604020202020204" pitchFamily="34" charset="0"/>
              <a:buChar char="•"/>
            </a:pPr>
            <a:r>
              <a:rPr lang="en-US" sz="1400" dirty="0"/>
              <a:t>High-Impact Practices</a:t>
            </a:r>
          </a:p>
          <a:p>
            <a:pPr marL="285750" indent="-285750">
              <a:buFont typeface="Arial" panose="020B0604020202020204" pitchFamily="34" charset="0"/>
              <a:buChar char="•"/>
            </a:pPr>
            <a:r>
              <a:rPr lang="en-US" sz="1400" dirty="0"/>
              <a:t>Undergraduate-Adult Learners</a:t>
            </a:r>
          </a:p>
          <a:p>
            <a:pPr marL="285750" indent="-285750">
              <a:buFont typeface="Arial" panose="020B0604020202020204" pitchFamily="34" charset="0"/>
              <a:buChar char="•"/>
            </a:pPr>
            <a:r>
              <a:rPr lang="en-US" sz="1400" dirty="0"/>
              <a:t>Identities of Students, Staff, and Faculty</a:t>
            </a:r>
            <a:endParaRPr lang="en-US" sz="1600" dirty="0">
              <a:solidFill>
                <a:srgbClr val="8E1537"/>
              </a:solidFill>
            </a:endParaRP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
        <p:nvSpPr>
          <p:cNvPr id="8" name="Google Shape;147;p26">
            <a:extLst>
              <a:ext uri="{FF2B5EF4-FFF2-40B4-BE49-F238E27FC236}">
                <a16:creationId xmlns:a16="http://schemas.microsoft.com/office/drawing/2014/main" id="{202417E2-7BEB-9910-3CD2-3B2C23D54899}"/>
              </a:ext>
            </a:extLst>
          </p:cNvPr>
          <p:cNvSpPr txBox="1">
            <a:spLocks/>
          </p:cNvSpPr>
          <p:nvPr/>
        </p:nvSpPr>
        <p:spPr>
          <a:xfrm>
            <a:off x="5250997" y="4009534"/>
            <a:ext cx="5138871" cy="187376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1600" b="1" dirty="0">
                <a:solidFill>
                  <a:srgbClr val="AA9767"/>
                </a:solidFill>
              </a:rPr>
              <a:t>Evaluation</a:t>
            </a:r>
            <a:endParaRPr lang="en-US" sz="1400" b="1" dirty="0">
              <a:solidFill>
                <a:schemeClr val="tx1">
                  <a:lumMod val="50000"/>
                  <a:lumOff val="50000"/>
                </a:schemeClr>
              </a:solidFill>
            </a:endParaRPr>
          </a:p>
          <a:p>
            <a:pPr marL="285750" indent="-285750">
              <a:buFont typeface="Arial" panose="020B0604020202020204" pitchFamily="34" charset="0"/>
              <a:buChar char="•"/>
            </a:pPr>
            <a:r>
              <a:rPr lang="en-US" sz="1400" dirty="0"/>
              <a:t>Effectiveness of FERPA Training Efforts</a:t>
            </a:r>
          </a:p>
          <a:p>
            <a:pPr marL="285750" indent="-285750">
              <a:buFont typeface="Arial" panose="020B0604020202020204" pitchFamily="34" charset="0"/>
              <a:buChar char="•"/>
            </a:pPr>
            <a:r>
              <a:rPr lang="en-US" sz="1400" dirty="0"/>
              <a:t>Program Implementation Process</a:t>
            </a:r>
          </a:p>
          <a:p>
            <a:pPr marL="285750" indent="-285750">
              <a:buFont typeface="Arial" panose="020B0604020202020204" pitchFamily="34" charset="0"/>
              <a:buChar char="•"/>
            </a:pPr>
            <a:r>
              <a:rPr lang="en-US" sz="1400" dirty="0"/>
              <a:t>Institutional Accreditation</a:t>
            </a:r>
          </a:p>
          <a:p>
            <a:pPr marL="285750" indent="-285750">
              <a:buFont typeface="Arial" panose="020B0604020202020204" pitchFamily="34" charset="0"/>
              <a:buChar char="•"/>
            </a:pPr>
            <a:r>
              <a:rPr lang="en-US" sz="1400" dirty="0"/>
              <a:t>Enrollment Strategies</a:t>
            </a:r>
          </a:p>
          <a:p>
            <a:pPr marL="285750" indent="-285750">
              <a:buFont typeface="Arial" panose="020B0604020202020204" pitchFamily="34" charset="0"/>
              <a:buChar char="•"/>
            </a:pPr>
            <a:endParaRPr lang="en-US" sz="1400" dirty="0"/>
          </a:p>
          <a:p>
            <a:pPr marL="0" indent="0"/>
            <a:endParaRPr lang="en-US" sz="1400" dirty="0">
              <a:solidFill>
                <a:schemeClr val="tx1">
                  <a:lumMod val="50000"/>
                  <a:lumOff val="50000"/>
                </a:schemeClr>
              </a:solidFill>
            </a:endParaRPr>
          </a:p>
          <a:p>
            <a:pPr marL="0" indent="0"/>
            <a:endParaRPr lang="en-US" sz="1400" dirty="0">
              <a:solidFill>
                <a:schemeClr val="tx1">
                  <a:lumMod val="50000"/>
                  <a:lumOff val="50000"/>
                </a:schemeClr>
              </a:solidFill>
            </a:endParaRPr>
          </a:p>
          <a:p>
            <a:pPr marL="0" indent="0"/>
            <a:endParaRPr lang="en-US" sz="1600" dirty="0">
              <a:solidFill>
                <a:srgbClr val="8E1537"/>
              </a:solidFill>
            </a:endParaRPr>
          </a:p>
          <a:p>
            <a:pPr marL="0" indent="0"/>
            <a:endParaRPr lang="en-US" sz="1600" dirty="0">
              <a:solidFill>
                <a:srgbClr val="8E1537"/>
              </a:solidFill>
            </a:endParaRPr>
          </a:p>
          <a:p>
            <a:pPr marL="0" indent="0"/>
            <a:endParaRPr lang="en-US" sz="1600" dirty="0">
              <a:solidFill>
                <a:srgbClr val="8E1537"/>
              </a:solidFill>
            </a:endParaRPr>
          </a:p>
          <a:p>
            <a:pPr marL="0" indent="0"/>
            <a:r>
              <a:rPr lang="en-US" sz="1600" dirty="0">
                <a:solidFill>
                  <a:srgbClr val="8E1537"/>
                </a:solidFill>
              </a:rPr>
              <a:t> </a:t>
            </a:r>
          </a:p>
        </p:txBody>
      </p:sp>
    </p:spTree>
    <p:extLst>
      <p:ext uri="{BB962C8B-B14F-4D97-AF65-F5344CB8AC3E}">
        <p14:creationId xmlns:p14="http://schemas.microsoft.com/office/powerpoint/2010/main" val="34358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8;p26">
            <a:extLst>
              <a:ext uri="{FF2B5EF4-FFF2-40B4-BE49-F238E27FC236}">
                <a16:creationId xmlns:a16="http://schemas.microsoft.com/office/drawing/2014/main" id="{A93639E3-AD03-1462-E553-E95DB944A97B}"/>
              </a:ext>
            </a:extLst>
          </p:cNvPr>
          <p:cNvSpPr txBox="1">
            <a:spLocks/>
          </p:cNvSpPr>
          <p:nvPr/>
        </p:nvSpPr>
        <p:spPr>
          <a:xfrm>
            <a:off x="417095" y="1123435"/>
            <a:ext cx="5439261" cy="160351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r>
              <a:rPr lang="en-US" dirty="0">
                <a:solidFill>
                  <a:srgbClr val="AA9767"/>
                </a:solidFill>
                <a:latin typeface="Neue Haas Grotesk Text Pro" panose="020F0502020204030204" pitchFamily="34" charset="0"/>
                <a:cs typeface="Neue Haas Grotesk Text Pro" panose="020F0502020204030204" pitchFamily="34" charset="0"/>
              </a:rPr>
              <a:t>BRAINSTORMING</a:t>
            </a:r>
          </a:p>
        </p:txBody>
      </p:sp>
      <p:cxnSp>
        <p:nvCxnSpPr>
          <p:cNvPr id="3" name="Straight Connector 2">
            <a:extLst>
              <a:ext uri="{FF2B5EF4-FFF2-40B4-BE49-F238E27FC236}">
                <a16:creationId xmlns:a16="http://schemas.microsoft.com/office/drawing/2014/main" id="{880643D4-8434-FA7D-B397-DA62F688C825}"/>
              </a:ext>
            </a:extLst>
          </p:cNvPr>
          <p:cNvCxnSpPr>
            <a:cxnSpLocks/>
          </p:cNvCxnSpPr>
          <p:nvPr/>
        </p:nvCxnSpPr>
        <p:spPr>
          <a:xfrm>
            <a:off x="5054599" y="5037482"/>
            <a:ext cx="7289801"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Oval 3">
            <a:extLst>
              <a:ext uri="{FF2B5EF4-FFF2-40B4-BE49-F238E27FC236}">
                <a16:creationId xmlns:a16="http://schemas.microsoft.com/office/drawing/2014/main" id="{FD5C7066-3C23-7B8E-9B8B-8A99AEA3A985}"/>
              </a:ext>
            </a:extLst>
          </p:cNvPr>
          <p:cNvSpPr/>
          <p:nvPr/>
        </p:nvSpPr>
        <p:spPr>
          <a:xfrm>
            <a:off x="4252843" y="4235726"/>
            <a:ext cx="1603513" cy="1603513"/>
          </a:xfrm>
          <a:prstGeom prst="ellipse">
            <a:avLst/>
          </a:prstGeom>
          <a:solidFill>
            <a:srgbClr val="AA9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374CB56-AC61-E99D-7833-C433EB878542}"/>
              </a:ext>
            </a:extLst>
          </p:cNvPr>
          <p:cNvSpPr/>
          <p:nvPr/>
        </p:nvSpPr>
        <p:spPr>
          <a:xfrm>
            <a:off x="8354391" y="4235726"/>
            <a:ext cx="1603513" cy="1603513"/>
          </a:xfrm>
          <a:prstGeom prst="ellipse">
            <a:avLst/>
          </a:prstGeom>
          <a:solidFill>
            <a:srgbClr val="AA9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47;p26">
            <a:extLst>
              <a:ext uri="{FF2B5EF4-FFF2-40B4-BE49-F238E27FC236}">
                <a16:creationId xmlns:a16="http://schemas.microsoft.com/office/drawing/2014/main" id="{86664083-FD1E-C9D5-ABD4-19299BB6B7EC}"/>
              </a:ext>
            </a:extLst>
          </p:cNvPr>
          <p:cNvSpPr txBox="1">
            <a:spLocks/>
          </p:cNvSpPr>
          <p:nvPr/>
        </p:nvSpPr>
        <p:spPr>
          <a:xfrm>
            <a:off x="3783324" y="2726946"/>
            <a:ext cx="2732056" cy="1533488"/>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AA9767"/>
                </a:solidFill>
              </a:rPr>
              <a:t>What are you looking at?</a:t>
            </a:r>
          </a:p>
          <a:p>
            <a:pPr marL="0" indent="0">
              <a:buNone/>
            </a:pPr>
            <a:br>
              <a:rPr lang="en-US" sz="1400" dirty="0">
                <a:solidFill>
                  <a:schemeClr val="tx1">
                    <a:lumMod val="50000"/>
                    <a:lumOff val="50000"/>
                  </a:schemeClr>
                </a:solidFill>
              </a:rPr>
            </a:br>
            <a:r>
              <a:rPr lang="en-US" sz="1400" dirty="0"/>
              <a:t>Context, breadth, depth, generalizability, and purpose all matter.</a:t>
            </a:r>
            <a:endParaRPr lang="en-US" sz="1600" dirty="0"/>
          </a:p>
          <a:p>
            <a:pPr marL="0" indent="0">
              <a:buNone/>
            </a:pPr>
            <a:endParaRPr lang="en-US" sz="1600" dirty="0">
              <a:solidFill>
                <a:srgbClr val="8E1537"/>
              </a:solidFill>
            </a:endParaRPr>
          </a:p>
          <a:p>
            <a:pPr marL="0" indent="0">
              <a:buNone/>
            </a:pPr>
            <a:endParaRPr lang="en-US" sz="1600" dirty="0">
              <a:solidFill>
                <a:srgbClr val="8E1537"/>
              </a:solidFill>
            </a:endParaRPr>
          </a:p>
          <a:p>
            <a:pPr marL="0" indent="0">
              <a:buNone/>
            </a:pPr>
            <a:r>
              <a:rPr lang="en-US" sz="1600" dirty="0">
                <a:solidFill>
                  <a:srgbClr val="8E1537"/>
                </a:solidFill>
              </a:rPr>
              <a:t> </a:t>
            </a:r>
          </a:p>
        </p:txBody>
      </p:sp>
      <p:sp>
        <p:nvSpPr>
          <p:cNvPr id="7" name="Google Shape;148;p26">
            <a:extLst>
              <a:ext uri="{FF2B5EF4-FFF2-40B4-BE49-F238E27FC236}">
                <a16:creationId xmlns:a16="http://schemas.microsoft.com/office/drawing/2014/main" id="{9FA87606-DBD5-3936-9C3D-64FAC8019A90}"/>
              </a:ext>
            </a:extLst>
          </p:cNvPr>
          <p:cNvSpPr txBox="1">
            <a:spLocks/>
          </p:cNvSpPr>
          <p:nvPr/>
        </p:nvSpPr>
        <p:spPr>
          <a:xfrm>
            <a:off x="4252843" y="4235726"/>
            <a:ext cx="1603513" cy="160351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400" b="1" dirty="0">
                <a:solidFill>
                  <a:schemeClr val="lt1"/>
                </a:solidFill>
                <a:latin typeface="Neue Haas Grotesk Text Pro" panose="020F0502020204030204" pitchFamily="34" charset="0"/>
                <a:cs typeface="Neue Haas Grotesk Text Pro" panose="020F0502020204030204" pitchFamily="34" charset="0"/>
              </a:rPr>
              <a:t>Start</a:t>
            </a:r>
          </a:p>
        </p:txBody>
      </p:sp>
      <p:sp>
        <p:nvSpPr>
          <p:cNvPr id="8" name="Google Shape;148;p26">
            <a:extLst>
              <a:ext uri="{FF2B5EF4-FFF2-40B4-BE49-F238E27FC236}">
                <a16:creationId xmlns:a16="http://schemas.microsoft.com/office/drawing/2014/main" id="{8D37E4E1-0297-E7C2-D935-8520536AA37D}"/>
              </a:ext>
            </a:extLst>
          </p:cNvPr>
          <p:cNvSpPr txBox="1">
            <a:spLocks/>
          </p:cNvSpPr>
          <p:nvPr/>
        </p:nvSpPr>
        <p:spPr>
          <a:xfrm>
            <a:off x="8347765" y="4235726"/>
            <a:ext cx="1603513" cy="160351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400" b="1" dirty="0">
                <a:solidFill>
                  <a:schemeClr val="lt1"/>
                </a:solidFill>
                <a:latin typeface="Neue Haas Grotesk Text Pro" panose="020F0502020204030204" pitchFamily="34" charset="0"/>
                <a:cs typeface="Neue Haas Grotesk Text Pro" panose="020F0502020204030204" pitchFamily="34" charset="0"/>
              </a:rPr>
              <a:t>Choices</a:t>
            </a:r>
          </a:p>
        </p:txBody>
      </p:sp>
      <p:sp>
        <p:nvSpPr>
          <p:cNvPr id="9" name="Google Shape;147;p26">
            <a:extLst>
              <a:ext uri="{FF2B5EF4-FFF2-40B4-BE49-F238E27FC236}">
                <a16:creationId xmlns:a16="http://schemas.microsoft.com/office/drawing/2014/main" id="{2C5D8E87-3EBA-B566-F8B7-D03C3D68F133}"/>
              </a:ext>
            </a:extLst>
          </p:cNvPr>
          <p:cNvSpPr txBox="1">
            <a:spLocks/>
          </p:cNvSpPr>
          <p:nvPr/>
        </p:nvSpPr>
        <p:spPr>
          <a:xfrm>
            <a:off x="7471317" y="2828546"/>
            <a:ext cx="3713356" cy="1407178"/>
          </a:xfrm>
          <a:prstGeom prst="rect">
            <a:avLst/>
          </a:prstGeom>
        </p:spPr>
        <p:txBody>
          <a:bodyPr spcFirstLastPara="1" vert="horz" wrap="square" lIns="121900" tIns="121900" rIns="121900" bIns="121900"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pPr marL="0" indent="0"/>
            <a:r>
              <a:rPr lang="en-US" sz="1600" b="1" dirty="0">
                <a:solidFill>
                  <a:srgbClr val="AA9767"/>
                </a:solidFill>
              </a:rPr>
              <a:t>Which approach should be used?</a:t>
            </a:r>
          </a:p>
          <a:p>
            <a:pPr marL="0" indent="0"/>
            <a:br>
              <a:rPr lang="en-US" sz="1400" dirty="0">
                <a:solidFill>
                  <a:schemeClr val="tx1">
                    <a:lumMod val="50000"/>
                    <a:lumOff val="50000"/>
                  </a:schemeClr>
                </a:solidFill>
              </a:rPr>
            </a:br>
            <a:r>
              <a:rPr lang="en-US" sz="1400" dirty="0"/>
              <a:t>Am I concerned with specific outcomes? Do I want to create new knowledge? Am I judging worth or quality?</a:t>
            </a:r>
            <a:endParaRPr lang="en-US" sz="1600" dirty="0"/>
          </a:p>
        </p:txBody>
      </p:sp>
    </p:spTree>
    <p:extLst>
      <p:ext uri="{BB962C8B-B14F-4D97-AF65-F5344CB8AC3E}">
        <p14:creationId xmlns:p14="http://schemas.microsoft.com/office/powerpoint/2010/main" val="13804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0087EFD-1117-87AA-5CB2-8C587D850065}"/>
              </a:ext>
            </a:extLst>
          </p:cNvPr>
          <p:cNvCxnSpPr>
            <a:cxnSpLocks/>
          </p:cNvCxnSpPr>
          <p:nvPr/>
        </p:nvCxnSpPr>
        <p:spPr>
          <a:xfrm>
            <a:off x="-114300" y="5037482"/>
            <a:ext cx="10217305" cy="0"/>
          </a:xfrm>
          <a:prstGeom prst="line">
            <a:avLst/>
          </a:prstGeom>
          <a:ln w="19050"/>
        </p:spPr>
        <p:style>
          <a:lnRef idx="1">
            <a:schemeClr val="dk1"/>
          </a:lnRef>
          <a:fillRef idx="0">
            <a:schemeClr val="dk1"/>
          </a:fillRef>
          <a:effectRef idx="0">
            <a:schemeClr val="dk1"/>
          </a:effectRef>
          <a:fontRef idx="minor">
            <a:schemeClr val="tx1"/>
          </a:fontRef>
        </p:style>
      </p:cxnSp>
      <p:sp>
        <p:nvSpPr>
          <p:cNvPr id="21" name="Oval 20">
            <a:extLst>
              <a:ext uri="{FF2B5EF4-FFF2-40B4-BE49-F238E27FC236}">
                <a16:creationId xmlns:a16="http://schemas.microsoft.com/office/drawing/2014/main" id="{B76EA275-FAC2-E9C6-C8D0-736FF7914730}"/>
              </a:ext>
            </a:extLst>
          </p:cNvPr>
          <p:cNvSpPr/>
          <p:nvPr/>
        </p:nvSpPr>
        <p:spPr>
          <a:xfrm>
            <a:off x="1442277" y="4283073"/>
            <a:ext cx="1603513" cy="1603513"/>
          </a:xfrm>
          <a:prstGeom prst="ellipse">
            <a:avLst/>
          </a:prstGeom>
          <a:solidFill>
            <a:srgbClr val="AA9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DC7C5A-5D21-469D-761F-60E0C3E0EAF1}"/>
              </a:ext>
            </a:extLst>
          </p:cNvPr>
          <p:cNvSpPr/>
          <p:nvPr/>
        </p:nvSpPr>
        <p:spPr>
          <a:xfrm>
            <a:off x="5065643" y="4235726"/>
            <a:ext cx="1603513" cy="1603513"/>
          </a:xfrm>
          <a:prstGeom prst="ellipse">
            <a:avLst/>
          </a:prstGeom>
          <a:solidFill>
            <a:srgbClr val="AA9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48CE05-D73E-AF96-4170-7EB4C68CFD75}"/>
              </a:ext>
            </a:extLst>
          </p:cNvPr>
          <p:cNvSpPr/>
          <p:nvPr/>
        </p:nvSpPr>
        <p:spPr>
          <a:xfrm>
            <a:off x="8900491" y="4235726"/>
            <a:ext cx="1603513" cy="1603513"/>
          </a:xfrm>
          <a:prstGeom prst="ellipse">
            <a:avLst/>
          </a:prstGeom>
          <a:solidFill>
            <a:srgbClr val="AA9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47;p26">
            <a:extLst>
              <a:ext uri="{FF2B5EF4-FFF2-40B4-BE49-F238E27FC236}">
                <a16:creationId xmlns:a16="http://schemas.microsoft.com/office/drawing/2014/main" id="{303E005D-B55C-DF94-51AC-BD0EE51C5AA6}"/>
              </a:ext>
            </a:extLst>
          </p:cNvPr>
          <p:cNvSpPr txBox="1">
            <a:spLocks/>
          </p:cNvSpPr>
          <p:nvPr/>
        </p:nvSpPr>
        <p:spPr>
          <a:xfrm>
            <a:off x="4596124" y="1018761"/>
            <a:ext cx="2732056" cy="324167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AA9767"/>
                </a:solidFill>
              </a:rPr>
              <a:t>How will I use my findings?</a:t>
            </a:r>
          </a:p>
          <a:p>
            <a:pPr marL="0" indent="0">
              <a:buNone/>
            </a:pPr>
            <a:br>
              <a:rPr lang="en-US" sz="1400" dirty="0">
                <a:solidFill>
                  <a:schemeClr val="tx1">
                    <a:lumMod val="50000"/>
                    <a:lumOff val="50000"/>
                  </a:schemeClr>
                </a:solidFill>
              </a:rPr>
            </a:br>
            <a:r>
              <a:rPr lang="en-US" sz="1400" dirty="0"/>
              <a:t>Findings may drive changes to programs or services related to content, curriculum, budget decisions, and more. Identifying and interacting with your fellow decision-makers may help inform how you use findings.</a:t>
            </a:r>
            <a:endParaRPr lang="en-US" sz="1600" dirty="0"/>
          </a:p>
          <a:p>
            <a:pPr marL="0" indent="0">
              <a:buNone/>
            </a:pPr>
            <a:endParaRPr lang="en-US" sz="1600" dirty="0">
              <a:solidFill>
                <a:srgbClr val="8E1537"/>
              </a:solidFill>
            </a:endParaRPr>
          </a:p>
          <a:p>
            <a:pPr marL="0" indent="0">
              <a:buNone/>
            </a:pPr>
            <a:endParaRPr lang="en-US" sz="1600" dirty="0">
              <a:solidFill>
                <a:srgbClr val="8E1537"/>
              </a:solidFill>
            </a:endParaRPr>
          </a:p>
          <a:p>
            <a:pPr marL="0" indent="0">
              <a:buNone/>
            </a:pPr>
            <a:r>
              <a:rPr lang="en-US" sz="1600" dirty="0">
                <a:solidFill>
                  <a:srgbClr val="8E1537"/>
                </a:solidFill>
              </a:rPr>
              <a:t> </a:t>
            </a:r>
          </a:p>
        </p:txBody>
      </p:sp>
      <p:sp>
        <p:nvSpPr>
          <p:cNvPr id="16" name="Google Shape;148;p26">
            <a:extLst>
              <a:ext uri="{FF2B5EF4-FFF2-40B4-BE49-F238E27FC236}">
                <a16:creationId xmlns:a16="http://schemas.microsoft.com/office/drawing/2014/main" id="{BB2080F0-56F5-A253-5BB0-EF13D934CB97}"/>
              </a:ext>
            </a:extLst>
          </p:cNvPr>
          <p:cNvSpPr txBox="1">
            <a:spLocks/>
          </p:cNvSpPr>
          <p:nvPr/>
        </p:nvSpPr>
        <p:spPr>
          <a:xfrm>
            <a:off x="5065643" y="4235726"/>
            <a:ext cx="1603513" cy="160351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400" b="1" dirty="0">
                <a:solidFill>
                  <a:schemeClr val="lt1"/>
                </a:solidFill>
                <a:latin typeface="Neue Haas Grotesk Text Pro" panose="020F0502020204030204" pitchFamily="34" charset="0"/>
                <a:cs typeface="Neue Haas Grotesk Text Pro" panose="020F0502020204030204" pitchFamily="34" charset="0"/>
              </a:rPr>
              <a:t>Findings</a:t>
            </a:r>
          </a:p>
        </p:txBody>
      </p:sp>
      <p:sp>
        <p:nvSpPr>
          <p:cNvPr id="17" name="Google Shape;148;p26">
            <a:extLst>
              <a:ext uri="{FF2B5EF4-FFF2-40B4-BE49-F238E27FC236}">
                <a16:creationId xmlns:a16="http://schemas.microsoft.com/office/drawing/2014/main" id="{6F45E950-EECB-2ED3-87B5-A3D7533390B9}"/>
              </a:ext>
            </a:extLst>
          </p:cNvPr>
          <p:cNvSpPr txBox="1">
            <a:spLocks/>
          </p:cNvSpPr>
          <p:nvPr/>
        </p:nvSpPr>
        <p:spPr>
          <a:xfrm>
            <a:off x="8893865" y="4235726"/>
            <a:ext cx="1603513" cy="160351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400" b="1" dirty="0">
                <a:solidFill>
                  <a:schemeClr val="lt1"/>
                </a:solidFill>
                <a:latin typeface="Neue Haas Grotesk Text Pro" panose="020F0502020204030204" pitchFamily="34" charset="0"/>
                <a:cs typeface="Neue Haas Grotesk Text Pro" panose="020F0502020204030204" pitchFamily="34" charset="0"/>
              </a:rPr>
              <a:t>Barriers</a:t>
            </a:r>
          </a:p>
        </p:txBody>
      </p:sp>
      <p:sp>
        <p:nvSpPr>
          <p:cNvPr id="18" name="Google Shape;147;p26">
            <a:extLst>
              <a:ext uri="{FF2B5EF4-FFF2-40B4-BE49-F238E27FC236}">
                <a16:creationId xmlns:a16="http://schemas.microsoft.com/office/drawing/2014/main" id="{A6D3B1C7-6CAC-FDCB-B635-97E1E0D5A163}"/>
              </a:ext>
            </a:extLst>
          </p:cNvPr>
          <p:cNvSpPr txBox="1">
            <a:spLocks/>
          </p:cNvSpPr>
          <p:nvPr/>
        </p:nvSpPr>
        <p:spPr>
          <a:xfrm>
            <a:off x="8444224" y="1120361"/>
            <a:ext cx="2641773" cy="3241673"/>
          </a:xfrm>
          <a:prstGeom prst="rect">
            <a:avLst/>
          </a:prstGeom>
        </p:spPr>
        <p:txBody>
          <a:bodyPr spcFirstLastPara="1" vert="horz" wrap="square" lIns="121900" tIns="121900" rIns="121900" bIns="121900"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pPr marL="0" indent="0">
              <a:buNone/>
            </a:pPr>
            <a:r>
              <a:rPr lang="en-US" sz="1600" b="1" dirty="0">
                <a:solidFill>
                  <a:srgbClr val="AA9767"/>
                </a:solidFill>
              </a:rPr>
              <a:t>How do we engage others in the work?</a:t>
            </a:r>
          </a:p>
          <a:p>
            <a:pPr marL="0" indent="0"/>
            <a:br>
              <a:rPr lang="en-US" sz="1400" dirty="0">
                <a:solidFill>
                  <a:schemeClr val="tx1">
                    <a:lumMod val="50000"/>
                    <a:lumOff val="50000"/>
                  </a:schemeClr>
                </a:solidFill>
              </a:rPr>
            </a:br>
            <a:r>
              <a:rPr lang="en-US" sz="1400" dirty="0"/>
              <a:t>Time and resources are common challenges. Identify manageable or bite-size pieces. Assessment and evaluation can be expanded upon into research, and research can go on to inform assessment and evaluation practices.</a:t>
            </a:r>
            <a:endParaRPr lang="en-US" sz="1600" dirty="0"/>
          </a:p>
        </p:txBody>
      </p:sp>
      <p:sp>
        <p:nvSpPr>
          <p:cNvPr id="19" name="Google Shape;147;p26">
            <a:extLst>
              <a:ext uri="{FF2B5EF4-FFF2-40B4-BE49-F238E27FC236}">
                <a16:creationId xmlns:a16="http://schemas.microsoft.com/office/drawing/2014/main" id="{C9D6A0AF-B3FA-38C1-E5E4-5A97465B1A7F}"/>
              </a:ext>
            </a:extLst>
          </p:cNvPr>
          <p:cNvSpPr txBox="1">
            <a:spLocks/>
          </p:cNvSpPr>
          <p:nvPr/>
        </p:nvSpPr>
        <p:spPr>
          <a:xfrm>
            <a:off x="949337" y="1018761"/>
            <a:ext cx="2732056" cy="324167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AA9767"/>
                </a:solidFill>
              </a:rPr>
              <a:t>What methods should I use?</a:t>
            </a:r>
          </a:p>
          <a:p>
            <a:pPr marL="0" indent="0">
              <a:buNone/>
            </a:pPr>
            <a:br>
              <a:rPr lang="en-US" sz="1400" dirty="0">
                <a:solidFill>
                  <a:schemeClr val="tx1">
                    <a:lumMod val="50000"/>
                    <a:lumOff val="50000"/>
                  </a:schemeClr>
                </a:solidFill>
              </a:rPr>
            </a:br>
            <a:r>
              <a:rPr lang="en-US" sz="1400" dirty="0"/>
              <a:t>All three utilize similar methodological approaches and can be quantitative or qualitative in nature. This may include surveys, interviews, questionnaires, document analysis, and more</a:t>
            </a:r>
            <a:r>
              <a:rPr lang="en-US" sz="1400" dirty="0">
                <a:solidFill>
                  <a:schemeClr val="tx1">
                    <a:lumMod val="50000"/>
                    <a:lumOff val="50000"/>
                  </a:schemeClr>
                </a:solidFill>
              </a:rPr>
              <a:t>.</a:t>
            </a:r>
            <a:endParaRPr lang="en-US" sz="1600" dirty="0"/>
          </a:p>
          <a:p>
            <a:pPr marL="0" indent="0">
              <a:buNone/>
            </a:pPr>
            <a:endParaRPr lang="en-US" sz="1600" dirty="0">
              <a:solidFill>
                <a:srgbClr val="8E1537"/>
              </a:solidFill>
            </a:endParaRPr>
          </a:p>
          <a:p>
            <a:pPr marL="0" indent="0">
              <a:buNone/>
            </a:pPr>
            <a:endParaRPr lang="en-US" sz="1600" dirty="0">
              <a:solidFill>
                <a:srgbClr val="8E1537"/>
              </a:solidFill>
            </a:endParaRPr>
          </a:p>
          <a:p>
            <a:pPr marL="0" indent="0">
              <a:buNone/>
            </a:pPr>
            <a:r>
              <a:rPr lang="en-US" sz="1600" dirty="0">
                <a:solidFill>
                  <a:srgbClr val="8E1537"/>
                </a:solidFill>
              </a:rPr>
              <a:t> </a:t>
            </a:r>
          </a:p>
        </p:txBody>
      </p:sp>
      <p:sp>
        <p:nvSpPr>
          <p:cNvPr id="20" name="Google Shape;148;p26">
            <a:extLst>
              <a:ext uri="{FF2B5EF4-FFF2-40B4-BE49-F238E27FC236}">
                <a16:creationId xmlns:a16="http://schemas.microsoft.com/office/drawing/2014/main" id="{ECFB4787-2229-AEE5-7FB0-C55025277116}"/>
              </a:ext>
            </a:extLst>
          </p:cNvPr>
          <p:cNvSpPr txBox="1">
            <a:spLocks/>
          </p:cNvSpPr>
          <p:nvPr/>
        </p:nvSpPr>
        <p:spPr>
          <a:xfrm>
            <a:off x="1431556" y="4235726"/>
            <a:ext cx="1603513" cy="160351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400" b="1" dirty="0">
                <a:solidFill>
                  <a:schemeClr val="lt1"/>
                </a:solidFill>
                <a:latin typeface="Neue Haas Grotesk Text Pro" panose="020F0502020204030204" pitchFamily="34" charset="0"/>
                <a:cs typeface="Neue Haas Grotesk Text Pro" panose="020F0502020204030204" pitchFamily="34" charset="0"/>
              </a:rPr>
              <a:t>Methods</a:t>
            </a:r>
          </a:p>
        </p:txBody>
      </p:sp>
    </p:spTree>
    <p:extLst>
      <p:ext uri="{BB962C8B-B14F-4D97-AF65-F5344CB8AC3E}">
        <p14:creationId xmlns:p14="http://schemas.microsoft.com/office/powerpoint/2010/main" val="79026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animBg="1"/>
      <p:bldP spid="14" grpId="0" animBg="1"/>
      <p:bldP spid="15"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8;p26">
            <a:extLst>
              <a:ext uri="{FF2B5EF4-FFF2-40B4-BE49-F238E27FC236}">
                <a16:creationId xmlns:a16="http://schemas.microsoft.com/office/drawing/2014/main" id="{38E6DB57-6A19-46AC-D018-107C28AE6CA0}"/>
              </a:ext>
            </a:extLst>
          </p:cNvPr>
          <p:cNvSpPr txBox="1">
            <a:spLocks/>
          </p:cNvSpPr>
          <p:nvPr/>
        </p:nvSpPr>
        <p:spPr>
          <a:xfrm>
            <a:off x="417095" y="1123435"/>
            <a:ext cx="4233213" cy="4326656"/>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r>
              <a:rPr lang="en-US" dirty="0">
                <a:solidFill>
                  <a:srgbClr val="AA9767"/>
                </a:solidFill>
                <a:latin typeface="Neue Haas Grotesk Text Pro" panose="020F0502020204030204" pitchFamily="34" charset="0"/>
                <a:cs typeface="Neue Haas Grotesk Text Pro" panose="020F0502020204030204" pitchFamily="34" charset="0"/>
              </a:rPr>
              <a:t>Resources </a:t>
            </a:r>
          </a:p>
          <a:p>
            <a:r>
              <a:rPr lang="en-US" dirty="0">
                <a:solidFill>
                  <a:srgbClr val="AA9767"/>
                </a:solidFill>
                <a:latin typeface="Neue Haas Grotesk Text Pro" panose="020F0502020204030204" pitchFamily="34" charset="0"/>
                <a:cs typeface="Neue Haas Grotesk Text Pro" panose="020F0502020204030204" pitchFamily="34" charset="0"/>
              </a:rPr>
              <a:t>for </a:t>
            </a:r>
          </a:p>
          <a:p>
            <a:r>
              <a:rPr lang="en-US" dirty="0">
                <a:solidFill>
                  <a:srgbClr val="AA9767"/>
                </a:solidFill>
                <a:latin typeface="Neue Haas Grotesk Text Pro" panose="020F0502020204030204" pitchFamily="34" charset="0"/>
                <a:cs typeface="Neue Haas Grotesk Text Pro" panose="020F0502020204030204" pitchFamily="34" charset="0"/>
              </a:rPr>
              <a:t>A.R.E</a:t>
            </a:r>
          </a:p>
        </p:txBody>
      </p:sp>
      <p:sp>
        <p:nvSpPr>
          <p:cNvPr id="3" name="Rectangle 2">
            <a:extLst>
              <a:ext uri="{FF2B5EF4-FFF2-40B4-BE49-F238E27FC236}">
                <a16:creationId xmlns:a16="http://schemas.microsoft.com/office/drawing/2014/main" id="{BF6D29C7-E398-3C3F-65D4-92CC0285157F}"/>
              </a:ext>
            </a:extLst>
          </p:cNvPr>
          <p:cNvSpPr/>
          <p:nvPr/>
        </p:nvSpPr>
        <p:spPr>
          <a:xfrm>
            <a:off x="4743624" y="1002739"/>
            <a:ext cx="5855405" cy="424069"/>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E72D1E-0C92-5678-B9DF-924FEA9C76E8}"/>
              </a:ext>
            </a:extLst>
          </p:cNvPr>
          <p:cNvSpPr/>
          <p:nvPr/>
        </p:nvSpPr>
        <p:spPr>
          <a:xfrm>
            <a:off x="4743624" y="1518146"/>
            <a:ext cx="5855405" cy="424069"/>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F5E7CD5-9DC5-600D-DD8F-ADE889476A42}"/>
              </a:ext>
            </a:extLst>
          </p:cNvPr>
          <p:cNvSpPr/>
          <p:nvPr/>
        </p:nvSpPr>
        <p:spPr>
          <a:xfrm>
            <a:off x="4743624" y="2033554"/>
            <a:ext cx="5855406" cy="424069"/>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48D9CD-BBCB-1DF3-2EEB-3E07BF7A1EC1}"/>
              </a:ext>
            </a:extLst>
          </p:cNvPr>
          <p:cNvSpPr/>
          <p:nvPr/>
        </p:nvSpPr>
        <p:spPr>
          <a:xfrm>
            <a:off x="4743624" y="487332"/>
            <a:ext cx="5855405" cy="424069"/>
          </a:xfrm>
          <a:prstGeom prst="rect">
            <a:avLst/>
          </a:prstGeom>
          <a:solidFill>
            <a:srgbClr val="C10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48;p26">
            <a:extLst>
              <a:ext uri="{FF2B5EF4-FFF2-40B4-BE49-F238E27FC236}">
                <a16:creationId xmlns:a16="http://schemas.microsoft.com/office/drawing/2014/main" id="{84742236-4F54-80C9-6D8C-1DB02B0BE3E7}"/>
              </a:ext>
            </a:extLst>
          </p:cNvPr>
          <p:cNvSpPr txBox="1">
            <a:spLocks/>
          </p:cNvSpPr>
          <p:nvPr/>
        </p:nvSpPr>
        <p:spPr>
          <a:xfrm>
            <a:off x="4866038" y="346556"/>
            <a:ext cx="5552665" cy="776879"/>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800" b="1" dirty="0">
                <a:solidFill>
                  <a:schemeClr val="bg1"/>
                </a:solidFill>
                <a:latin typeface="Neue Haas Grotesk Text Pro" panose="020F0502020204030204" pitchFamily="34" charset="0"/>
                <a:cs typeface="Neue Haas Grotesk Text Pro" panose="020F0502020204030204" pitchFamily="34" charset="0"/>
              </a:rPr>
              <a:t>AACRAO</a:t>
            </a:r>
          </a:p>
        </p:txBody>
      </p:sp>
      <p:sp>
        <p:nvSpPr>
          <p:cNvPr id="8" name="Google Shape;148;p26">
            <a:extLst>
              <a:ext uri="{FF2B5EF4-FFF2-40B4-BE49-F238E27FC236}">
                <a16:creationId xmlns:a16="http://schemas.microsoft.com/office/drawing/2014/main" id="{E677FF53-66D4-19AB-7210-A769ECC474B8}"/>
              </a:ext>
            </a:extLst>
          </p:cNvPr>
          <p:cNvSpPr txBox="1">
            <a:spLocks/>
          </p:cNvSpPr>
          <p:nvPr/>
        </p:nvSpPr>
        <p:spPr>
          <a:xfrm>
            <a:off x="4866038" y="993557"/>
            <a:ext cx="5552665" cy="48238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800" b="1" dirty="0">
                <a:solidFill>
                  <a:schemeClr val="bg1"/>
                </a:solidFill>
                <a:latin typeface="Neue Haas Grotesk Text Pro" panose="020F0502020204030204" pitchFamily="34" charset="0"/>
                <a:cs typeface="Neue Haas Grotesk Text Pro" panose="020F0502020204030204" pitchFamily="34" charset="0"/>
              </a:rPr>
              <a:t>CAS Standards</a:t>
            </a:r>
          </a:p>
        </p:txBody>
      </p:sp>
      <p:sp>
        <p:nvSpPr>
          <p:cNvPr id="9" name="Google Shape;148;p26">
            <a:extLst>
              <a:ext uri="{FF2B5EF4-FFF2-40B4-BE49-F238E27FC236}">
                <a16:creationId xmlns:a16="http://schemas.microsoft.com/office/drawing/2014/main" id="{EA579FF2-228D-368D-4551-743A742B6178}"/>
              </a:ext>
            </a:extLst>
          </p:cNvPr>
          <p:cNvSpPr txBox="1">
            <a:spLocks/>
          </p:cNvSpPr>
          <p:nvPr/>
        </p:nvSpPr>
        <p:spPr>
          <a:xfrm>
            <a:off x="4866038" y="1505503"/>
            <a:ext cx="5552665" cy="48238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800" b="1" dirty="0">
                <a:solidFill>
                  <a:schemeClr val="bg1"/>
                </a:solidFill>
                <a:latin typeface="Neue Haas Grotesk Text Pro" panose="020F0502020204030204" pitchFamily="34" charset="0"/>
                <a:cs typeface="Neue Haas Grotesk Text Pro" panose="020F0502020204030204" pitchFamily="34" charset="0"/>
              </a:rPr>
              <a:t>Publications</a:t>
            </a:r>
          </a:p>
        </p:txBody>
      </p:sp>
      <p:sp>
        <p:nvSpPr>
          <p:cNvPr id="10" name="Google Shape;148;p26">
            <a:extLst>
              <a:ext uri="{FF2B5EF4-FFF2-40B4-BE49-F238E27FC236}">
                <a16:creationId xmlns:a16="http://schemas.microsoft.com/office/drawing/2014/main" id="{75FD9213-FE2E-FF79-B426-CCB3DF4CFBBF}"/>
              </a:ext>
            </a:extLst>
          </p:cNvPr>
          <p:cNvSpPr txBox="1">
            <a:spLocks/>
          </p:cNvSpPr>
          <p:nvPr/>
        </p:nvSpPr>
        <p:spPr>
          <a:xfrm>
            <a:off x="4866038" y="2036492"/>
            <a:ext cx="5552665" cy="48238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77"/>
                <a:ea typeface="+mj-ea"/>
                <a:cs typeface="+mj-cs"/>
              </a:defRPr>
            </a:lvl1pPr>
          </a:lstStyle>
          <a:p>
            <a:pPr algn="ctr"/>
            <a:r>
              <a:rPr lang="en-US" sz="2800" b="1" dirty="0">
                <a:solidFill>
                  <a:schemeClr val="bg1"/>
                </a:solidFill>
                <a:latin typeface="Neue Haas Grotesk Text Pro" panose="020F0502020204030204" pitchFamily="34" charset="0"/>
                <a:cs typeface="Neue Haas Grotesk Text Pro" panose="020F0502020204030204" pitchFamily="34" charset="0"/>
              </a:rPr>
              <a:t>Peers and Colleagues</a:t>
            </a:r>
          </a:p>
        </p:txBody>
      </p:sp>
      <p:sp>
        <p:nvSpPr>
          <p:cNvPr id="11" name="Google Shape;147;p26">
            <a:extLst>
              <a:ext uri="{FF2B5EF4-FFF2-40B4-BE49-F238E27FC236}">
                <a16:creationId xmlns:a16="http://schemas.microsoft.com/office/drawing/2014/main" id="{783BE44C-0F10-A545-BA82-9E98CDEEE835}"/>
              </a:ext>
            </a:extLst>
          </p:cNvPr>
          <p:cNvSpPr txBox="1">
            <a:spLocks/>
          </p:cNvSpPr>
          <p:nvPr/>
        </p:nvSpPr>
        <p:spPr>
          <a:xfrm>
            <a:off x="4650308" y="2594630"/>
            <a:ext cx="5948721" cy="3395429"/>
          </a:xfrm>
          <a:prstGeom prst="rect">
            <a:avLst/>
          </a:prstGeom>
        </p:spPr>
        <p:txBody>
          <a:bodyPr spcFirstLastPara="1" vert="horz" wrap="square" lIns="121900" tIns="121900" rIns="121900" bIns="121900" rtlCol="0" anchor="t" anchorCtr="0">
            <a:noAutofit/>
          </a:bodyPr>
          <a:lstStyle>
            <a:lvl1pPr marL="228600" lvl="0"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1pPr>
            <a:lvl2pPr marL="685800" lvl="1"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2pPr>
            <a:lvl3pPr marL="1143000" lvl="2"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3pPr>
            <a:lvl4pPr marL="1600200" lvl="3"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4pPr>
            <a:lvl5pPr marL="2057400" lvl="4"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Neue Haas Grotesk Text Pro" panose="020B0504020202020204" pitchFamily="34" charset="77"/>
                <a:ea typeface="+mn-ea"/>
                <a:cs typeface="+mn-cs"/>
              </a:defRPr>
            </a:lvl5pPr>
            <a:lvl6pPr marL="2514600" lvl="5"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000"/>
              <a:buFont typeface="Arial" panose="020B0604020202020204" pitchFamily="34" charset="0"/>
              <a:buNone/>
              <a:defRPr sz="1333" kern="1200">
                <a:solidFill>
                  <a:schemeClr val="tx1"/>
                </a:solidFill>
                <a:latin typeface="+mn-lt"/>
                <a:ea typeface="+mn-ea"/>
                <a:cs typeface="+mn-cs"/>
              </a:defRPr>
            </a:lvl9pPr>
          </a:lstStyle>
          <a:p>
            <a:pPr marL="0" indent="0"/>
            <a:r>
              <a:rPr lang="en-US" sz="1600" b="1" dirty="0">
                <a:solidFill>
                  <a:srgbClr val="C10230"/>
                </a:solidFill>
              </a:rPr>
              <a:t>These are what I have found useful!</a:t>
            </a:r>
            <a:br>
              <a:rPr lang="en-US" sz="1600" b="1" dirty="0">
                <a:solidFill>
                  <a:srgbClr val="C10230"/>
                </a:solidFill>
              </a:rPr>
            </a:br>
            <a:endParaRPr lang="en-US" sz="1600" b="1" dirty="0">
              <a:solidFill>
                <a:srgbClr val="C10230"/>
              </a:solidFill>
            </a:endParaRPr>
          </a:p>
          <a:p>
            <a:pPr marL="0" indent="0"/>
            <a:r>
              <a:rPr lang="en-US" sz="1400" dirty="0"/>
              <a:t>Think about who else on your campuses you are collaborating with. They may have additional resources! Your institution’s library system may also have resources or access to additional journals and articles that you may utilize to support your efforts. </a:t>
            </a:r>
          </a:p>
          <a:p>
            <a:pPr marL="0" indent="0"/>
            <a:endParaRPr lang="en-US" sz="1600" dirty="0">
              <a:solidFill>
                <a:srgbClr val="8E1537"/>
              </a:solidFill>
            </a:endParaRPr>
          </a:p>
          <a:p>
            <a:pPr marL="0" indent="0"/>
            <a:r>
              <a:rPr lang="en-US" sz="1400" dirty="0"/>
              <a:t>A culture of assessment, research, and evaluation does not come naturally or easily. Start where you feel comfortable and grow from there. </a:t>
            </a:r>
          </a:p>
          <a:p>
            <a:pPr marL="0" indent="0"/>
            <a:endParaRPr lang="en-US" sz="1400" dirty="0"/>
          </a:p>
          <a:p>
            <a:pPr marL="0" indent="0"/>
            <a:r>
              <a:rPr lang="en-US" sz="1400" dirty="0"/>
              <a:t>In an era of budget constraints, enrollment challenges, and doubt about the impact of higher education,  we may need to demonstrate how data is driving our work capacity and decision-making more and more.</a:t>
            </a:r>
          </a:p>
          <a:p>
            <a:pPr marL="0" indent="0"/>
            <a:endParaRPr lang="en-US" sz="1600" dirty="0">
              <a:solidFill>
                <a:srgbClr val="8E1537"/>
              </a:solidFill>
            </a:endParaRPr>
          </a:p>
          <a:p>
            <a:pPr marL="0" indent="0"/>
            <a:r>
              <a:rPr lang="en-US" sz="1600" dirty="0">
                <a:solidFill>
                  <a:srgbClr val="8E1537"/>
                </a:solidFill>
              </a:rPr>
              <a:t> </a:t>
            </a:r>
          </a:p>
        </p:txBody>
      </p:sp>
    </p:spTree>
    <p:extLst>
      <p:ext uri="{BB962C8B-B14F-4D97-AF65-F5344CB8AC3E}">
        <p14:creationId xmlns:p14="http://schemas.microsoft.com/office/powerpoint/2010/main" val="41463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fade">
                                      <p:cBhvr>
                                        <p:cTn id="49" dur="500"/>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xEl>
                                              <p:pRg st="1" end="1"/>
                                            </p:txEl>
                                          </p:spTgt>
                                        </p:tgtEl>
                                        <p:attrNameLst>
                                          <p:attrName>style.visibility</p:attrName>
                                        </p:attrNameLst>
                                      </p:cBhvr>
                                      <p:to>
                                        <p:strVal val="visible"/>
                                      </p:to>
                                    </p:set>
                                    <p:animEffect transition="in" filter="fade">
                                      <p:cBhvr>
                                        <p:cTn id="54" dur="500"/>
                                        <p:tgtEl>
                                          <p:spTgt spid="11">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xEl>
                                              <p:pRg st="3" end="3"/>
                                            </p:txEl>
                                          </p:spTgt>
                                        </p:tgtEl>
                                        <p:attrNameLst>
                                          <p:attrName>style.visibility</p:attrName>
                                        </p:attrNameLst>
                                      </p:cBhvr>
                                      <p:to>
                                        <p:strVal val="visible"/>
                                      </p:to>
                                    </p:set>
                                    <p:animEffect transition="in" filter="fade">
                                      <p:cBhvr>
                                        <p:cTn id="59" dur="500"/>
                                        <p:tgtEl>
                                          <p:spTgt spid="11">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
                                            <p:txEl>
                                              <p:pRg st="5" end="5"/>
                                            </p:txEl>
                                          </p:spTgt>
                                        </p:tgtEl>
                                        <p:attrNameLst>
                                          <p:attrName>style.visibility</p:attrName>
                                        </p:attrNameLst>
                                      </p:cBhvr>
                                      <p:to>
                                        <p:strVal val="visible"/>
                                      </p:to>
                                    </p:set>
                                    <p:animEffect transition="in" filter="fade">
                                      <p:cBhvr>
                                        <p:cTn id="64"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219070-6510-37B8-5150-88F3BE740948}"/>
              </a:ext>
            </a:extLst>
          </p:cNvPr>
          <p:cNvSpPr txBox="1"/>
          <p:nvPr/>
        </p:nvSpPr>
        <p:spPr>
          <a:xfrm>
            <a:off x="356839" y="1115122"/>
            <a:ext cx="10660566" cy="1384995"/>
          </a:xfrm>
          <a:prstGeom prst="rect">
            <a:avLst/>
          </a:prstGeom>
          <a:noFill/>
        </p:spPr>
        <p:txBody>
          <a:bodyPr wrap="square" rtlCol="0">
            <a:spAutoFit/>
          </a:bodyPr>
          <a:lstStyle/>
          <a:p>
            <a:r>
              <a:rPr lang="en-US" sz="2800" b="1" dirty="0">
                <a:solidFill>
                  <a:schemeClr val="bg1"/>
                </a:solidFill>
                <a:latin typeface="Neue Haas Unica W1G" panose="020B0504030206020203" pitchFamily="34" charset="0"/>
              </a:rPr>
              <a:t>Questions? Comments? Collaboration?</a:t>
            </a:r>
          </a:p>
          <a:p>
            <a:endParaRPr lang="en-US" sz="2800" b="1" dirty="0">
              <a:solidFill>
                <a:schemeClr val="bg1"/>
              </a:solidFill>
              <a:latin typeface="Neue Haas Unica W1G" panose="020B0504030206020203" pitchFamily="34" charset="0"/>
            </a:endParaRPr>
          </a:p>
          <a:p>
            <a:r>
              <a:rPr lang="en-US" sz="2800" b="1" dirty="0">
                <a:solidFill>
                  <a:schemeClr val="bg1"/>
                </a:solidFill>
                <a:latin typeface="Neue Haas Unica W1G" panose="020B0504030206020203" pitchFamily="34" charset="0"/>
              </a:rPr>
              <a:t>Email: john.r.maly@du.edu</a:t>
            </a:r>
          </a:p>
        </p:txBody>
      </p:sp>
      <p:sp>
        <p:nvSpPr>
          <p:cNvPr id="3" name="TextBox 2">
            <a:extLst>
              <a:ext uri="{FF2B5EF4-FFF2-40B4-BE49-F238E27FC236}">
                <a16:creationId xmlns:a16="http://schemas.microsoft.com/office/drawing/2014/main" id="{D5D355C0-ED2E-7B18-7D78-9951C4F63778}"/>
              </a:ext>
            </a:extLst>
          </p:cNvPr>
          <p:cNvSpPr txBox="1"/>
          <p:nvPr/>
        </p:nvSpPr>
        <p:spPr>
          <a:xfrm>
            <a:off x="591015" y="3284035"/>
            <a:ext cx="10169912" cy="3293209"/>
          </a:xfrm>
          <a:prstGeom prst="rect">
            <a:avLst/>
          </a:prstGeom>
          <a:noFill/>
        </p:spPr>
        <p:txBody>
          <a:bodyPr wrap="square" rtlCol="0">
            <a:spAutoFit/>
          </a:bodyPr>
          <a:lstStyle/>
          <a:p>
            <a:r>
              <a:rPr lang="en-US" sz="1600" dirty="0">
                <a:solidFill>
                  <a:schemeClr val="bg1"/>
                </a:solidFill>
                <a:latin typeface="Neue Haas Unica W1G" panose="020B0504030206020203" pitchFamily="34" charset="0"/>
              </a:rPr>
              <a:t>References</a:t>
            </a:r>
          </a:p>
          <a:p>
            <a:pPr indent="-457200"/>
            <a:endParaRPr lang="en-US" sz="1600" dirty="0">
              <a:solidFill>
                <a:schemeClr val="bg1"/>
              </a:solidFill>
              <a:latin typeface="Neue Haas Unica W1G" panose="020B0504030206020203" pitchFamily="34" charset="0"/>
            </a:endParaRPr>
          </a:p>
          <a:p>
            <a:pPr marL="274320" indent="-457200"/>
            <a:r>
              <a:rPr lang="en-US" sz="1600" dirty="0" err="1">
                <a:solidFill>
                  <a:schemeClr val="bg1"/>
                </a:solidFill>
                <a:latin typeface="Neue Haas Unica W1G" panose="020B0504030206020203" pitchFamily="34" charset="0"/>
              </a:rPr>
              <a:t>Huitt</a:t>
            </a:r>
            <a:r>
              <a:rPr lang="en-US" sz="1600" dirty="0">
                <a:solidFill>
                  <a:schemeClr val="bg1"/>
                </a:solidFill>
                <a:latin typeface="Neue Haas Unica W1G" panose="020B0504030206020203" pitchFamily="34" charset="0"/>
              </a:rPr>
              <a:t>, W., Hummel, J., &amp; </a:t>
            </a:r>
            <a:r>
              <a:rPr lang="en-US" sz="1600" dirty="0" err="1">
                <a:solidFill>
                  <a:schemeClr val="bg1"/>
                </a:solidFill>
                <a:latin typeface="Neue Haas Unica W1G" panose="020B0504030206020203" pitchFamily="34" charset="0"/>
              </a:rPr>
              <a:t>Kaeck</a:t>
            </a:r>
            <a:r>
              <a:rPr lang="en-US" sz="1600" dirty="0">
                <a:solidFill>
                  <a:schemeClr val="bg1"/>
                </a:solidFill>
                <a:latin typeface="Neue Haas Unica W1G" panose="020B0504030206020203" pitchFamily="34" charset="0"/>
              </a:rPr>
              <a:t>, D. (2001). Assessment, measurement, evaluation, and research. </a:t>
            </a:r>
            <a:r>
              <a:rPr lang="en-US" sz="1600" i="1" dirty="0">
                <a:solidFill>
                  <a:schemeClr val="bg1"/>
                </a:solidFill>
                <a:latin typeface="Neue Haas Unica W1G" panose="020B0504030206020203" pitchFamily="34" charset="0"/>
              </a:rPr>
              <a:t>Educational    Psychology </a:t>
            </a:r>
            <a:r>
              <a:rPr lang="en-US" sz="1600" i="1" dirty="0" err="1">
                <a:solidFill>
                  <a:schemeClr val="bg1"/>
                </a:solidFill>
                <a:latin typeface="Neue Haas Unica W1G" panose="020B0504030206020203" pitchFamily="34" charset="0"/>
              </a:rPr>
              <a:t>Interactice</a:t>
            </a:r>
            <a:r>
              <a:rPr lang="en-US" sz="1600" i="1" dirty="0">
                <a:solidFill>
                  <a:schemeClr val="bg1"/>
                </a:solidFill>
                <a:latin typeface="Neue Haas Unica W1G" panose="020B0504030206020203" pitchFamily="34" charset="0"/>
              </a:rPr>
              <a:t>. </a:t>
            </a:r>
            <a:r>
              <a:rPr lang="en-US" sz="1600" dirty="0">
                <a:solidFill>
                  <a:schemeClr val="bg1"/>
                </a:solidFill>
                <a:latin typeface="Neue Haas Unica W1G" panose="020B0504030206020203" pitchFamily="34" charset="0"/>
              </a:rPr>
              <a:t>Valdosta, GA: Valdosta State University.</a:t>
            </a:r>
          </a:p>
          <a:p>
            <a:pPr marL="274320" indent="-457200"/>
            <a:r>
              <a:rPr lang="en-US" sz="1600" dirty="0" err="1">
                <a:solidFill>
                  <a:schemeClr val="bg1"/>
                </a:solidFill>
                <a:latin typeface="Neue Haas Unica W1G" panose="020B0504030206020203" pitchFamily="34" charset="0"/>
              </a:rPr>
              <a:t>McGillin</a:t>
            </a:r>
            <a:r>
              <a:rPr lang="en-US" sz="1600" dirty="0">
                <a:solidFill>
                  <a:schemeClr val="bg1"/>
                </a:solidFill>
                <a:latin typeface="Neue Haas Unica W1G" panose="020B0504030206020203" pitchFamily="34" charset="0"/>
              </a:rPr>
              <a:t>, V., (2003). Research versus assessment: What’s the difference? </a:t>
            </a:r>
            <a:r>
              <a:rPr lang="en-US" sz="1600" i="1" dirty="0">
                <a:solidFill>
                  <a:schemeClr val="bg1"/>
                </a:solidFill>
                <a:latin typeface="Neue Haas Unica W1G" panose="020B0504030206020203" pitchFamily="34" charset="0"/>
              </a:rPr>
              <a:t>Academic Advising Today, 26</a:t>
            </a:r>
            <a:r>
              <a:rPr lang="en-US" sz="1600" dirty="0">
                <a:solidFill>
                  <a:schemeClr val="bg1"/>
                </a:solidFill>
                <a:latin typeface="Neue Haas Unica W1G" panose="020B0504030206020203" pitchFamily="34" charset="0"/>
              </a:rPr>
              <a:t>(4). Retrieved from https://nacada.ksu.edu/Resources/Academic-Advising-Today/View-Articles/Research-versus-Assessment-Whats-the-Difference.aspx </a:t>
            </a:r>
          </a:p>
          <a:p>
            <a:pPr marL="274320" indent="-457200"/>
            <a:r>
              <a:rPr lang="en-US" sz="1600" dirty="0" err="1">
                <a:solidFill>
                  <a:schemeClr val="bg1"/>
                </a:solidFill>
                <a:latin typeface="Neue Haas Unica W1G" panose="020B0504030206020203" pitchFamily="34" charset="0"/>
              </a:rPr>
              <a:t>Palomba</a:t>
            </a:r>
            <a:r>
              <a:rPr lang="en-US" sz="1600" dirty="0">
                <a:solidFill>
                  <a:schemeClr val="bg1"/>
                </a:solidFill>
                <a:latin typeface="Neue Haas Unica W1G" panose="020B0504030206020203" pitchFamily="34" charset="0"/>
              </a:rPr>
              <a:t>, C.A., &amp; Banta, T.W. (1999). </a:t>
            </a:r>
            <a:r>
              <a:rPr lang="en-US" sz="1600" i="1" dirty="0">
                <a:solidFill>
                  <a:schemeClr val="bg1"/>
                </a:solidFill>
                <a:latin typeface="Neue Haas Unica W1G" panose="020B0504030206020203" pitchFamily="34" charset="0"/>
              </a:rPr>
              <a:t>Assessment essentials: Planning, implementing, and improving assessment in higher education. </a:t>
            </a:r>
            <a:r>
              <a:rPr lang="en-US" sz="1600" dirty="0">
                <a:solidFill>
                  <a:schemeClr val="bg1"/>
                </a:solidFill>
                <a:latin typeface="Neue Haas Unica W1G" panose="020B0504030206020203" pitchFamily="34" charset="0"/>
              </a:rPr>
              <a:t>San Francisco, CA: Jossey-Bass.</a:t>
            </a:r>
          </a:p>
          <a:p>
            <a:pPr marL="274320" indent="-457200"/>
            <a:r>
              <a:rPr lang="en-US" sz="1600" dirty="0">
                <a:solidFill>
                  <a:schemeClr val="bg1"/>
                </a:solidFill>
                <a:latin typeface="Neue Haas Unica W1G" panose="020B0504030206020203" pitchFamily="34" charset="0"/>
              </a:rPr>
              <a:t>Sponsler, L. (2023). </a:t>
            </a:r>
            <a:r>
              <a:rPr lang="en-US" sz="1600" i="1" dirty="0">
                <a:solidFill>
                  <a:schemeClr val="bg1"/>
                </a:solidFill>
                <a:latin typeface="Neue Haas Unica W1G" panose="020B0504030206020203" pitchFamily="34" charset="0"/>
              </a:rPr>
              <a:t>HED 4201-Assessment in Higher Education </a:t>
            </a:r>
            <a:r>
              <a:rPr lang="en-US" sz="1600" dirty="0">
                <a:solidFill>
                  <a:schemeClr val="bg1"/>
                </a:solidFill>
                <a:latin typeface="Neue Haas Unica W1G" panose="020B0504030206020203" pitchFamily="34" charset="0"/>
              </a:rPr>
              <a:t>[Class Presentation]. Canvas. https://du.instructure.com/courses/157235/modules</a:t>
            </a:r>
          </a:p>
          <a:p>
            <a:pPr marL="274320" indent="-457200"/>
            <a:r>
              <a:rPr lang="en-US" sz="1600" dirty="0" err="1">
                <a:solidFill>
                  <a:schemeClr val="bg1"/>
                </a:solidFill>
                <a:latin typeface="Neue Haas Unica W1G" panose="020B0504030206020203" pitchFamily="34" charset="0"/>
              </a:rPr>
              <a:t>Upcraft</a:t>
            </a:r>
            <a:r>
              <a:rPr lang="en-US" sz="1600" dirty="0">
                <a:solidFill>
                  <a:schemeClr val="bg1"/>
                </a:solidFill>
                <a:latin typeface="Neue Haas Unica W1G" panose="020B0504030206020203" pitchFamily="34" charset="0"/>
              </a:rPr>
              <a:t>, M. L., &amp; Schuh, J. H. (2002). Assessment vs. Research: Why We Should Care about the Difference. </a:t>
            </a:r>
            <a:r>
              <a:rPr lang="en-US" sz="1600" i="1" dirty="0">
                <a:solidFill>
                  <a:schemeClr val="bg1"/>
                </a:solidFill>
                <a:latin typeface="Neue Haas Unica W1G" panose="020B0504030206020203" pitchFamily="34" charset="0"/>
              </a:rPr>
              <a:t>About Campus, 7</a:t>
            </a:r>
            <a:r>
              <a:rPr lang="en-US" sz="1600" dirty="0">
                <a:solidFill>
                  <a:schemeClr val="bg1"/>
                </a:solidFill>
                <a:latin typeface="Neue Haas Unica W1G" panose="020B0504030206020203" pitchFamily="34" charset="0"/>
              </a:rPr>
              <a:t>(1), 16–20.</a:t>
            </a:r>
          </a:p>
        </p:txBody>
      </p:sp>
    </p:spTree>
    <p:extLst>
      <p:ext uri="{BB962C8B-B14F-4D97-AF65-F5344CB8AC3E}">
        <p14:creationId xmlns:p14="http://schemas.microsoft.com/office/powerpoint/2010/main" val="252440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BC6F28-AFA3-CBC4-DCAB-8E2611969D7D}"/>
              </a:ext>
            </a:extLst>
          </p:cNvPr>
          <p:cNvSpPr txBox="1"/>
          <p:nvPr/>
        </p:nvSpPr>
        <p:spPr>
          <a:xfrm>
            <a:off x="3294656" y="306143"/>
            <a:ext cx="3682759" cy="307777"/>
          </a:xfrm>
          <a:prstGeom prst="rect">
            <a:avLst/>
          </a:prstGeom>
          <a:noFill/>
        </p:spPr>
        <p:txBody>
          <a:bodyPr wrap="square" rtlCol="0">
            <a:spAutoFit/>
          </a:bodyPr>
          <a:lstStyle/>
          <a:p>
            <a:r>
              <a:rPr lang="en-US" sz="1400" b="1" dirty="0">
                <a:solidFill>
                  <a:schemeClr val="bg1"/>
                </a:solidFill>
                <a:latin typeface="Neue Haas Unica W1G" panose="020B0504030206020203" pitchFamily="34" charset="0"/>
              </a:rPr>
              <a:t>Office of the Registrar</a:t>
            </a:r>
          </a:p>
        </p:txBody>
      </p:sp>
    </p:spTree>
    <p:extLst>
      <p:ext uri="{BB962C8B-B14F-4D97-AF65-F5344CB8AC3E}">
        <p14:creationId xmlns:p14="http://schemas.microsoft.com/office/powerpoint/2010/main" val="4173959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B313E2FACE284FBA7FBABFECFD17C3" ma:contentTypeVersion="16" ma:contentTypeDescription="Create a new document." ma:contentTypeScope="" ma:versionID="afd038d2e048478160bdfb474e5cca7b">
  <xsd:schema xmlns:xsd="http://www.w3.org/2001/XMLSchema" xmlns:xs="http://www.w3.org/2001/XMLSchema" xmlns:p="http://schemas.microsoft.com/office/2006/metadata/properties" xmlns:ns2="99fe84f1-85f4-4f00-95b9-3dfdff18cfef" xmlns:ns3="5cf89aea-cac7-446f-a0c1-b88393cec956" targetNamespace="http://schemas.microsoft.com/office/2006/metadata/properties" ma:root="true" ma:fieldsID="cd8a5154cd68586404ba5f4c96f9cb42" ns2:_="" ns3:_="">
    <xsd:import namespace="99fe84f1-85f4-4f00-95b9-3dfdff18cfef"/>
    <xsd:import namespace="5cf89aea-cac7-446f-a0c1-b88393cec95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e84f1-85f4-4f00-95b9-3dfdff18c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5d4096-f54e-457a-8f2d-f1e5b72267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f89aea-cac7-446f-a0c1-b88393cec95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a15568-86d0-40a7-b689-ab4a2aa034ed}" ma:internalName="TaxCatchAll" ma:showField="CatchAllData" ma:web="5cf89aea-cac7-446f-a0c1-b88393cec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70BE51-3A2D-4E08-9E12-3971D56E4F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e84f1-85f4-4f00-95b9-3dfdff18cfef"/>
    <ds:schemaRef ds:uri="5cf89aea-cac7-446f-a0c1-b88393cec9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8C508D-44B1-4187-B6F5-50A8AC9883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2050</TotalTime>
  <Words>935</Words>
  <Application>Microsoft Office PowerPoint</Application>
  <PresentationFormat>Widescreen</PresentationFormat>
  <Paragraphs>160</Paragraphs>
  <Slides>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Neue Haas Grotesk Text Pro</vt:lpstr>
      <vt:lpstr>Neue Haas Unica W1G</vt:lpstr>
      <vt:lpstr>Office Theme</vt:lpstr>
      <vt:lpstr>PowerPoint Presentation</vt:lpstr>
      <vt:lpstr>Laying the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Burns</dc:creator>
  <cp:lastModifiedBy>John Maly</cp:lastModifiedBy>
  <cp:revision>30</cp:revision>
  <dcterms:created xsi:type="dcterms:W3CDTF">2022-08-05T15:32:47Z</dcterms:created>
  <dcterms:modified xsi:type="dcterms:W3CDTF">2024-07-09T21:08:21Z</dcterms:modified>
</cp:coreProperties>
</file>