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954" r:id="rId4"/>
  </p:sldMasterIdLst>
  <p:notesMasterIdLst>
    <p:notesMasterId r:id="rId17"/>
  </p:notesMasterIdLst>
  <p:handoutMasterIdLst>
    <p:handoutMasterId r:id="rId18"/>
  </p:handoutMasterIdLst>
  <p:sldIdLst>
    <p:sldId id="261" r:id="rId5"/>
    <p:sldId id="280" r:id="rId6"/>
    <p:sldId id="306" r:id="rId7"/>
    <p:sldId id="286" r:id="rId8"/>
    <p:sldId id="273" r:id="rId9"/>
    <p:sldId id="300" r:id="rId10"/>
    <p:sldId id="308" r:id="rId11"/>
    <p:sldId id="314" r:id="rId12"/>
    <p:sldId id="318" r:id="rId13"/>
    <p:sldId id="315" r:id="rId14"/>
    <p:sldId id="316" r:id="rId15"/>
    <p:sldId id="31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87175F"/>
    <a:srgbClr val="EEC621"/>
    <a:srgbClr val="E58C09"/>
    <a:srgbClr val="43467B"/>
    <a:srgbClr val="AEA422"/>
    <a:srgbClr val="F69E1D"/>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034" autoAdjust="0"/>
  </p:normalViewPr>
  <p:slideViewPr>
    <p:cSldViewPr>
      <p:cViewPr varScale="1">
        <p:scale>
          <a:sx n="113" d="100"/>
          <a:sy n="113" d="100"/>
        </p:scale>
        <p:origin x="456" y="114"/>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7/8/2024</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7/8/2024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3147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4125036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1015051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7765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378223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231825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52856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143279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9890287-4DB6-4C87-AEAF-17E9594F401B}"/>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7813" b="7813"/>
          <a:stretch>
            <a:fillRect/>
          </a:stretch>
        </p:blipFill>
        <p:spPr/>
      </p:pic>
      <p:sp>
        <p:nvSpPr>
          <p:cNvPr id="285" name="Text Placeholder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286" name="Text Placeholder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3933031D-018B-489E-B613-2113C1CD2360}"/>
              </a:ext>
            </a:extLst>
          </p:cNvPr>
          <p:cNvSpPr>
            <a:spLocks noGrp="1"/>
          </p:cNvSpPr>
          <p:nvPr>
            <p:ph type="ctrTitle"/>
          </p:nvPr>
        </p:nvSpPr>
        <p:spPr>
          <a:xfrm>
            <a:off x="3163809" y="1371600"/>
            <a:ext cx="5864382" cy="2275238"/>
          </a:xfrm>
        </p:spPr>
        <p:txBody>
          <a:bodyPr>
            <a:normAutofit fontScale="90000"/>
          </a:bodyPr>
          <a:lstStyle/>
          <a:p>
            <a:r>
              <a:rPr lang="en-US" dirty="0"/>
              <a:t>The adventure in launching an asynchronous online FERPA Training for your campus</a:t>
            </a:r>
            <a:br>
              <a:rPr lang="en-US" dirty="0"/>
            </a:br>
            <a:endParaRPr lang="en-US" dirty="0"/>
          </a:p>
        </p:txBody>
      </p:sp>
      <p:sp>
        <p:nvSpPr>
          <p:cNvPr id="7" name="Subtitle 6">
            <a:extLst>
              <a:ext uri="{FF2B5EF4-FFF2-40B4-BE49-F238E27FC236}">
                <a16:creationId xmlns:a16="http://schemas.microsoft.com/office/drawing/2014/main" id="{606F8B2E-A7F5-4413-BEED-BFF7C3D9FF78}"/>
              </a:ext>
            </a:extLst>
          </p:cNvPr>
          <p:cNvSpPr>
            <a:spLocks noGrp="1"/>
          </p:cNvSpPr>
          <p:nvPr>
            <p:ph type="subTitle" idx="1"/>
          </p:nvPr>
        </p:nvSpPr>
        <p:spPr>
          <a:xfrm>
            <a:off x="4015805" y="4542544"/>
            <a:ext cx="4072586" cy="1463040"/>
          </a:xfrm>
        </p:spPr>
        <p:txBody>
          <a:bodyPr/>
          <a:lstStyle/>
          <a:p>
            <a:r>
              <a:rPr lang="en-US" dirty="0"/>
              <a:t>Presented by: Dr. Henrietta Romero, University Registrar</a:t>
            </a:r>
          </a:p>
          <a:p>
            <a:r>
              <a:rPr lang="en-US" dirty="0"/>
              <a:t>New Mexico Highlands University </a:t>
            </a:r>
          </a:p>
          <a:p>
            <a:r>
              <a:rPr lang="en-US" dirty="0"/>
              <a:t>Las Vegas, New Mexico</a:t>
            </a:r>
          </a:p>
          <a:p>
            <a:endParaRPr lang="en-US" dirty="0"/>
          </a:p>
        </p:txBody>
      </p:sp>
      <p:pic>
        <p:nvPicPr>
          <p:cNvPr id="8" name="Picture 7">
            <a:extLst>
              <a:ext uri="{FF2B5EF4-FFF2-40B4-BE49-F238E27FC236}">
                <a16:creationId xmlns:a16="http://schemas.microsoft.com/office/drawing/2014/main" id="{BC5661D7-2EDA-484E-AC7E-F061ABA86038}"/>
              </a:ext>
            </a:extLst>
          </p:cNvPr>
          <p:cNvPicPr>
            <a:picLocks noChangeAspect="1"/>
          </p:cNvPicPr>
          <p:nvPr/>
        </p:nvPicPr>
        <p:blipFill>
          <a:blip r:embed="rId4"/>
          <a:stretch>
            <a:fillRect/>
          </a:stretch>
        </p:blipFill>
        <p:spPr>
          <a:xfrm>
            <a:off x="8534145" y="5791147"/>
            <a:ext cx="1829055" cy="381053"/>
          </a:xfrm>
          <a:prstGeom prst="rect">
            <a:avLst/>
          </a:prstGeom>
        </p:spPr>
      </p:pic>
      <p:pic>
        <p:nvPicPr>
          <p:cNvPr id="11" name="Picture 10" descr="https://rmacrao.memberclicks.net/assets/2024%20Conference%20Logo.png">
            <a:extLst>
              <a:ext uri="{FF2B5EF4-FFF2-40B4-BE49-F238E27FC236}">
                <a16:creationId xmlns:a16="http://schemas.microsoft.com/office/drawing/2014/main" id="{599A7392-2170-49E0-BF4F-A1789CCBFD6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98654" y="5917565"/>
            <a:ext cx="949325" cy="661670"/>
          </a:xfrm>
          <a:prstGeom prst="rect">
            <a:avLst/>
          </a:prstGeom>
          <a:noFill/>
          <a:ln>
            <a:noFill/>
          </a:ln>
        </p:spPr>
      </p:pic>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It’s Not perfect but we continue to improve</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624632" y="1828800"/>
            <a:ext cx="10288693" cy="4572000"/>
          </a:xfrm>
        </p:spPr>
        <p:txBody>
          <a:bodyPr>
            <a:normAutofit/>
          </a:bodyPr>
          <a:lstStyle/>
          <a:p>
            <a:r>
              <a:rPr lang="en-US" sz="2400" dirty="0"/>
              <a:t>We hope to market and inform the campus community within enough time about the training to garner better response rates.</a:t>
            </a:r>
            <a:endParaRPr lang="en-US" sz="2200" dirty="0"/>
          </a:p>
          <a:p>
            <a:r>
              <a:rPr lang="en-US" sz="2400" dirty="0"/>
              <a:t>We are working on an automated system of notification via email to complete the training if they have not.</a:t>
            </a:r>
          </a:p>
          <a:p>
            <a:r>
              <a:rPr lang="en-US" sz="2400" dirty="0"/>
              <a:t>We have also established a direct report to our faculty Academic Affairs and Faculty Senate to inform our faculty on campus and at a distance of the need to complete the training. </a:t>
            </a:r>
          </a:p>
          <a:p>
            <a:r>
              <a:rPr lang="en-US" sz="2400" dirty="0"/>
              <a:t>Human Resources is launching a new on-boarding process and is using this a requirement for all new hires during the on-boarding process. </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8" name="Picture 7">
            <a:extLst>
              <a:ext uri="{FF2B5EF4-FFF2-40B4-BE49-F238E27FC236}">
                <a16:creationId xmlns:a16="http://schemas.microsoft.com/office/drawing/2014/main" id="{D2911371-08ED-4063-A04C-28DDBC0FF25B}"/>
              </a:ext>
            </a:extLst>
          </p:cNvPr>
          <p:cNvPicPr>
            <a:picLocks noChangeAspect="1"/>
          </p:cNvPicPr>
          <p:nvPr/>
        </p:nvPicPr>
        <p:blipFill>
          <a:blip r:embed="rId4"/>
          <a:stretch>
            <a:fillRect/>
          </a:stretch>
        </p:blipFill>
        <p:spPr>
          <a:xfrm>
            <a:off x="761745" y="6340587"/>
            <a:ext cx="1829055" cy="381053"/>
          </a:xfrm>
          <a:prstGeom prst="rect">
            <a:avLst/>
          </a:prstGeom>
        </p:spPr>
      </p:pic>
      <p:pic>
        <p:nvPicPr>
          <p:cNvPr id="11" name="Picture 10" descr="https://rmacrao.memberclicks.net/assets/2024%20Conference%20Logo.png">
            <a:extLst>
              <a:ext uri="{FF2B5EF4-FFF2-40B4-BE49-F238E27FC236}">
                <a16:creationId xmlns:a16="http://schemas.microsoft.com/office/drawing/2014/main" id="{66D80E3E-A4D7-4518-B0B4-8AC50BCE951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719435" y="457200"/>
            <a:ext cx="949325" cy="661670"/>
          </a:xfrm>
          <a:prstGeom prst="rect">
            <a:avLst/>
          </a:prstGeom>
          <a:noFill/>
          <a:ln>
            <a:noFill/>
          </a:ln>
        </p:spPr>
      </p:pic>
    </p:spTree>
    <p:extLst>
      <p:ext uri="{BB962C8B-B14F-4D97-AF65-F5344CB8AC3E}">
        <p14:creationId xmlns:p14="http://schemas.microsoft.com/office/powerpoint/2010/main" val="179301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a:xfrm>
            <a:off x="285750" y="0"/>
            <a:ext cx="11620500" cy="6591300"/>
          </a:xfrm>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lstStyle/>
          <a:p>
            <a:r>
              <a:rPr lang="en-US" dirty="0"/>
              <a:t>Questions!</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pic>
        <p:nvPicPr>
          <p:cNvPr id="4098" name="Picture 2" descr="FERPA truly is one of the greatest acronyms : r/Professors">
            <a:extLst>
              <a:ext uri="{FF2B5EF4-FFF2-40B4-BE49-F238E27FC236}">
                <a16:creationId xmlns:a16="http://schemas.microsoft.com/office/drawing/2014/main" id="{BABC4A14-C2CF-4FD5-8FBD-81F16AC1A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983" y="839281"/>
            <a:ext cx="3353364" cy="2821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erpa violation | Utahns Against Common Core">
            <a:extLst>
              <a:ext uri="{FF2B5EF4-FFF2-40B4-BE49-F238E27FC236}">
                <a16:creationId xmlns:a16="http://schemas.microsoft.com/office/drawing/2014/main" id="{F8BC349F-1633-4DA9-98EF-9EA775D8B4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482979" y="430709"/>
            <a:ext cx="1665605" cy="1665605"/>
          </a:xfrm>
          <a:prstGeom prst="rect">
            <a:avLst/>
          </a:prstGeom>
          <a:noFill/>
          <a:ln>
            <a:noFill/>
          </a:ln>
        </p:spPr>
      </p:pic>
      <p:pic>
        <p:nvPicPr>
          <p:cNvPr id="11" name="Picture 10" descr="C:\Users\hromero\AppData\Local\Microsoft\Windows\INetCache\Content.MSO\A0197D54.tmp">
            <a:extLst>
              <a:ext uri="{FF2B5EF4-FFF2-40B4-BE49-F238E27FC236}">
                <a16:creationId xmlns:a16="http://schemas.microsoft.com/office/drawing/2014/main" id="{7DBC87EF-5E20-4D58-B91B-05FD10932D0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1108283">
            <a:off x="8991600" y="4178808"/>
            <a:ext cx="1901190" cy="1182370"/>
          </a:xfrm>
          <a:prstGeom prst="rect">
            <a:avLst/>
          </a:prstGeom>
          <a:noFill/>
          <a:ln>
            <a:noFill/>
          </a:ln>
        </p:spPr>
      </p:pic>
      <p:pic>
        <p:nvPicPr>
          <p:cNvPr id="12" name="Picture 11" descr="Meme Creator - Funny Word to Your Mother But only After you sign a ferpa  release Meme Generator at MemeCreator.org!">
            <a:extLst>
              <a:ext uri="{FF2B5EF4-FFF2-40B4-BE49-F238E27FC236}">
                <a16:creationId xmlns:a16="http://schemas.microsoft.com/office/drawing/2014/main" id="{EF5756E9-3810-4E57-B36F-C5718BF08B9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20706456">
            <a:off x="5258506" y="2534454"/>
            <a:ext cx="2114550" cy="1402080"/>
          </a:xfrm>
          <a:prstGeom prst="rect">
            <a:avLst/>
          </a:prstGeom>
          <a:noFill/>
          <a:ln>
            <a:noFill/>
          </a:ln>
        </p:spPr>
      </p:pic>
      <p:pic>
        <p:nvPicPr>
          <p:cNvPr id="17" name="Picture 16" descr="Umm...I was not okay with this. I feel like the FERPA gods have been  violated, somehow...I just don't know how, exactly. : r/Professors">
            <a:extLst>
              <a:ext uri="{FF2B5EF4-FFF2-40B4-BE49-F238E27FC236}">
                <a16:creationId xmlns:a16="http://schemas.microsoft.com/office/drawing/2014/main" id="{D3A0F279-2292-43D6-BDB4-6D1FF823DB2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513177" y="4514671"/>
            <a:ext cx="1838325" cy="1912620"/>
          </a:xfrm>
          <a:prstGeom prst="rect">
            <a:avLst/>
          </a:prstGeom>
          <a:noFill/>
          <a:ln>
            <a:noFill/>
          </a:ln>
        </p:spPr>
      </p:pic>
    </p:spTree>
    <p:extLst>
      <p:ext uri="{BB962C8B-B14F-4D97-AF65-F5344CB8AC3E}">
        <p14:creationId xmlns:p14="http://schemas.microsoft.com/office/powerpoint/2010/main" val="150398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a:xfrm>
            <a:off x="285750" y="0"/>
            <a:ext cx="11620500" cy="6591300"/>
          </a:xfrm>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lstStyle/>
          <a:p>
            <a:pPr algn="ctr"/>
            <a:r>
              <a:rPr lang="en-US" dirty="0"/>
              <a:t>Thank you for attending!</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pic>
        <p:nvPicPr>
          <p:cNvPr id="3" name="Picture 2">
            <a:extLst>
              <a:ext uri="{FF2B5EF4-FFF2-40B4-BE49-F238E27FC236}">
                <a16:creationId xmlns:a16="http://schemas.microsoft.com/office/drawing/2014/main" id="{A158DDAD-7315-4B7C-AC7D-E2F629674810}"/>
              </a:ext>
            </a:extLst>
          </p:cNvPr>
          <p:cNvPicPr>
            <a:picLocks noChangeAspect="1"/>
          </p:cNvPicPr>
          <p:nvPr/>
        </p:nvPicPr>
        <p:blipFill>
          <a:blip r:embed="rId3"/>
          <a:stretch>
            <a:fillRect/>
          </a:stretch>
        </p:blipFill>
        <p:spPr>
          <a:xfrm>
            <a:off x="6858000" y="4287956"/>
            <a:ext cx="3952562" cy="1097098"/>
          </a:xfrm>
          <a:prstGeom prst="rect">
            <a:avLst/>
          </a:prstGeom>
        </p:spPr>
      </p:pic>
      <p:pic>
        <p:nvPicPr>
          <p:cNvPr id="18" name="Picture 17" descr="https://rmacrao.memberclicks.net/assets/2024%20Conference%20Logo.png">
            <a:extLst>
              <a:ext uri="{FF2B5EF4-FFF2-40B4-BE49-F238E27FC236}">
                <a16:creationId xmlns:a16="http://schemas.microsoft.com/office/drawing/2014/main" id="{D2D8B396-46F6-4A30-93BF-E9704B2E92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00807" y="3961378"/>
            <a:ext cx="2894229" cy="1838237"/>
          </a:xfrm>
          <a:prstGeom prst="rect">
            <a:avLst/>
          </a:prstGeom>
          <a:noFill/>
          <a:ln>
            <a:noFill/>
          </a:ln>
        </p:spPr>
      </p:pic>
    </p:spTree>
    <p:extLst>
      <p:ext uri="{BB962C8B-B14F-4D97-AF65-F5344CB8AC3E}">
        <p14:creationId xmlns:p14="http://schemas.microsoft.com/office/powerpoint/2010/main" val="71184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0" y="112976"/>
            <a:ext cx="12191999"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normAutofit/>
          </a:bodyPr>
          <a:lstStyle/>
          <a:p>
            <a:r>
              <a:rPr lang="en-US" dirty="0"/>
              <a:t>FERPA training campus wide is the Best part of annual </a:t>
            </a:r>
            <a:r>
              <a:rPr lang="en-US" dirty="0" err="1"/>
              <a:t>ferpa</a:t>
            </a:r>
            <a:r>
              <a:rPr lang="en-US" dirty="0"/>
              <a:t> compliance </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p:txBody>
          <a:bodyPr/>
          <a:lstStyle/>
          <a:p>
            <a:pPr marL="457200" indent="-457200">
              <a:buFont typeface="Arial" panose="020B0604020202020204" pitchFamily="34" charset="0"/>
              <a:buChar char="•"/>
            </a:pPr>
            <a:r>
              <a:rPr lang="en-US" dirty="0"/>
              <a:t>How do you train your campus each year? </a:t>
            </a:r>
            <a:br>
              <a:rPr lang="en-US" dirty="0"/>
            </a:br>
            <a:endParaRPr lang="en-US" dirty="0"/>
          </a:p>
          <a:p>
            <a:pPr marL="457200" indent="-457200">
              <a:buFont typeface="Arial" panose="020B0604020202020204" pitchFamily="34" charset="0"/>
              <a:buChar char="•"/>
            </a:pPr>
            <a:r>
              <a:rPr lang="en-US" dirty="0"/>
              <a:t>What is your response rate?</a:t>
            </a:r>
          </a:p>
          <a:p>
            <a:endParaRPr lang="en-US" dirty="0"/>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4">
            <a:extLst>
              <a:ext uri="{96DAC541-7B7A-43D3-8B79-37D633B846F1}">
                <asvg:svgBlip xmlns:asvg="http://schemas.microsoft.com/office/drawing/2016/SVG/main" r:embed="rId5"/>
              </a:ext>
            </a:extLst>
          </a:blip>
          <a:srcRect l="853" r="853"/>
          <a:stretch>
            <a:fillRect/>
          </a:stretch>
        </p:blipFill>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7B2E49E-C396-4ED8-A711-DB3F0C3B6F2A}"/>
              </a:ext>
            </a:extLst>
          </p:cNvPr>
          <p:cNvPicPr>
            <a:picLocks noChangeAspect="1"/>
          </p:cNvPicPr>
          <p:nvPr/>
        </p:nvPicPr>
        <p:blipFill>
          <a:blip r:embed="rId6"/>
          <a:stretch>
            <a:fillRect/>
          </a:stretch>
        </p:blipFill>
        <p:spPr>
          <a:xfrm>
            <a:off x="779928" y="6339840"/>
            <a:ext cx="1829055" cy="381053"/>
          </a:xfrm>
          <a:prstGeom prst="rect">
            <a:avLst/>
          </a:prstGeom>
        </p:spPr>
      </p:pic>
      <p:pic>
        <p:nvPicPr>
          <p:cNvPr id="11" name="Picture 10" descr="https://rmacrao.memberclicks.net/assets/2024%20Conference%20Logo.png">
            <a:extLst>
              <a:ext uri="{FF2B5EF4-FFF2-40B4-BE49-F238E27FC236}">
                <a16:creationId xmlns:a16="http://schemas.microsoft.com/office/drawing/2014/main" id="{81532D06-77D3-477A-BD2B-B6CDEC02D2A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511683" y="5305842"/>
            <a:ext cx="949325" cy="661670"/>
          </a:xfrm>
          <a:prstGeom prst="rect">
            <a:avLst/>
          </a:prstGeom>
          <a:noFill/>
          <a:ln>
            <a:noFill/>
          </a:ln>
        </p:spPr>
      </p:pic>
    </p:spTree>
    <p:extLst>
      <p:ext uri="{BB962C8B-B14F-4D97-AF65-F5344CB8AC3E}">
        <p14:creationId xmlns:p14="http://schemas.microsoft.com/office/powerpoint/2010/main" val="29562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p:txBody>
          <a:bodyPr>
            <a:normAutofit fontScale="92500" lnSpcReduction="10000"/>
          </a:bodyPr>
          <a:lstStyle/>
          <a:p>
            <a:r>
              <a:rPr lang="en-US" sz="2400" dirty="0"/>
              <a:t>Being a Registrar/FERPA Compliance Officer is easy it’s like riding a bike. Except the bike is on fire and you’re on fire, everything's on fire!</a:t>
            </a:r>
          </a:p>
          <a:p>
            <a:endParaRPr lang="en-US" dirty="0"/>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pic>
        <p:nvPicPr>
          <p:cNvPr id="1026" name="Picture 2" descr="Knock knock Who's there? ~FERPA FERPA who? Sorry, I can't ...">
            <a:extLst>
              <a:ext uri="{FF2B5EF4-FFF2-40B4-BE49-F238E27FC236}">
                <a16:creationId xmlns:a16="http://schemas.microsoft.com/office/drawing/2014/main" id="{4D5206E9-EA2D-484B-A9BB-9F64C8374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2028825"/>
            <a:ext cx="40005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CF76C3F-9E15-4858-8363-EA852F1790B0}"/>
              </a:ext>
            </a:extLst>
          </p:cNvPr>
          <p:cNvPicPr>
            <a:picLocks noChangeAspect="1"/>
          </p:cNvPicPr>
          <p:nvPr/>
        </p:nvPicPr>
        <p:blipFill>
          <a:blip r:embed="rId5"/>
          <a:stretch>
            <a:fillRect/>
          </a:stretch>
        </p:blipFill>
        <p:spPr>
          <a:xfrm>
            <a:off x="2400172" y="6248400"/>
            <a:ext cx="1829055" cy="381053"/>
          </a:xfrm>
          <a:prstGeom prst="rect">
            <a:avLst/>
          </a:prstGeom>
        </p:spPr>
      </p:pic>
      <p:pic>
        <p:nvPicPr>
          <p:cNvPr id="10" name="Picture 9" descr="https://rmacrao.memberclicks.net/assets/2024%20Conference%20Logo.png">
            <a:extLst>
              <a:ext uri="{FF2B5EF4-FFF2-40B4-BE49-F238E27FC236}">
                <a16:creationId xmlns:a16="http://schemas.microsoft.com/office/drawing/2014/main" id="{53732D88-E9AE-4B8B-97E4-49931FA134E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951633" y="228600"/>
            <a:ext cx="949325" cy="661670"/>
          </a:xfrm>
          <a:prstGeom prst="rect">
            <a:avLst/>
          </a:prstGeom>
          <a:noFill/>
          <a:ln>
            <a:noFill/>
          </a:ln>
        </p:spPr>
      </p:pic>
    </p:spTree>
    <p:extLst>
      <p:ext uri="{BB962C8B-B14F-4D97-AF65-F5344CB8AC3E}">
        <p14:creationId xmlns:p14="http://schemas.microsoft.com/office/powerpoint/2010/main" val="320284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5" name="Text Placeholder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sp>
        <p:nvSpPr>
          <p:cNvPr id="13" name="Title 12">
            <a:extLst>
              <a:ext uri="{FF2B5EF4-FFF2-40B4-BE49-F238E27FC236}">
                <a16:creationId xmlns:a16="http://schemas.microsoft.com/office/drawing/2014/main" id="{D7199992-58FE-4335-A811-6AFA96B5595D}"/>
              </a:ext>
            </a:extLst>
          </p:cNvPr>
          <p:cNvSpPr>
            <a:spLocks noGrp="1"/>
          </p:cNvSpPr>
          <p:nvPr>
            <p:ph type="title"/>
          </p:nvPr>
        </p:nvSpPr>
        <p:spPr/>
        <p:txBody>
          <a:bodyPr/>
          <a:lstStyle/>
          <a:p>
            <a:r>
              <a:rPr lang="en-US" dirty="0"/>
              <a:t>The adventure at NMHU </a:t>
            </a:r>
          </a:p>
        </p:txBody>
      </p:sp>
      <p:sp>
        <p:nvSpPr>
          <p:cNvPr id="16" name="Text Placeholder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a:lstStyle/>
          <a:p>
            <a:endParaRPr lang="en-US" dirty="0"/>
          </a:p>
        </p:txBody>
      </p:sp>
    </p:spTree>
    <p:extLst>
      <p:ext uri="{BB962C8B-B14F-4D97-AF65-F5344CB8AC3E}">
        <p14:creationId xmlns:p14="http://schemas.microsoft.com/office/powerpoint/2010/main" val="306905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Asynchronous online FERPA Training at NMHU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624632" y="1828800"/>
            <a:ext cx="10288693" cy="4572000"/>
          </a:xfrm>
        </p:spPr>
        <p:txBody>
          <a:bodyPr>
            <a:normAutofit/>
          </a:bodyPr>
          <a:lstStyle/>
          <a:p>
            <a:r>
              <a:rPr lang="en-US" sz="2400" dirty="0"/>
              <a:t>The idea developed in 2022 after over a dozen of in-person and synchronous virtual FERPA trainings were delivered to our campus community. </a:t>
            </a:r>
          </a:p>
          <a:p>
            <a:r>
              <a:rPr lang="en-US" sz="2400" dirty="0"/>
              <a:t>What was the goal? To give the campus community the opportunity to take the annual FERPA training within a time frame at their own leisure and pace. </a:t>
            </a:r>
          </a:p>
          <a:p>
            <a:r>
              <a:rPr lang="en-US" sz="2400" dirty="0"/>
              <a:t>Who did we work with to get this going? </a:t>
            </a:r>
          </a:p>
          <a:p>
            <a:pPr lvl="1"/>
            <a:r>
              <a:rPr lang="en-US" sz="2400" dirty="0"/>
              <a:t>Office of the Registrar </a:t>
            </a:r>
          </a:p>
          <a:p>
            <a:pPr lvl="1"/>
            <a:r>
              <a:rPr lang="en-US" sz="2400" dirty="0"/>
              <a:t>Provost/Vice President for Academic Affairs </a:t>
            </a:r>
          </a:p>
          <a:p>
            <a:pPr lvl="1"/>
            <a:r>
              <a:rPr lang="en-US" sz="2400" dirty="0"/>
              <a:t>Faculty Senate </a:t>
            </a:r>
          </a:p>
          <a:p>
            <a:pPr lvl="1"/>
            <a:r>
              <a:rPr lang="en-US" sz="2400" dirty="0"/>
              <a:t>ITS </a:t>
            </a:r>
          </a:p>
          <a:p>
            <a:pPr lvl="1"/>
            <a:r>
              <a:rPr lang="en-US" sz="2400" dirty="0"/>
              <a:t>Human Resources </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5</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050" name="Picture 2" descr="CVTC Student Central - Did you know that every student at ...">
            <a:extLst>
              <a:ext uri="{FF2B5EF4-FFF2-40B4-BE49-F238E27FC236}">
                <a16:creationId xmlns:a16="http://schemas.microsoft.com/office/drawing/2014/main" id="{363D9DE2-E277-478D-B5FC-FFC576EA8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2155" y="4333875"/>
            <a:ext cx="3375908"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E9309F3-3E68-4FCB-91C6-67F18B6A2BBB}"/>
              </a:ext>
            </a:extLst>
          </p:cNvPr>
          <p:cNvPicPr>
            <a:picLocks noChangeAspect="1"/>
          </p:cNvPicPr>
          <p:nvPr/>
        </p:nvPicPr>
        <p:blipFill>
          <a:blip r:embed="rId5"/>
          <a:stretch>
            <a:fillRect/>
          </a:stretch>
        </p:blipFill>
        <p:spPr>
          <a:xfrm>
            <a:off x="779928" y="6324547"/>
            <a:ext cx="1829055" cy="381053"/>
          </a:xfrm>
          <a:prstGeom prst="rect">
            <a:avLst/>
          </a:prstGeom>
        </p:spPr>
      </p:pic>
      <p:pic>
        <p:nvPicPr>
          <p:cNvPr id="15" name="Picture 14" descr="https://rmacrao.memberclicks.net/assets/2024%20Conference%20Logo.png">
            <a:extLst>
              <a:ext uri="{FF2B5EF4-FFF2-40B4-BE49-F238E27FC236}">
                <a16:creationId xmlns:a16="http://schemas.microsoft.com/office/drawing/2014/main" id="{32431261-7D1C-4800-A762-AB4B129F169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744200" y="295063"/>
            <a:ext cx="949325" cy="661670"/>
          </a:xfrm>
          <a:prstGeom prst="rect">
            <a:avLst/>
          </a:prstGeom>
          <a:noFill/>
          <a:ln>
            <a:noFill/>
          </a:ln>
        </p:spPr>
      </p:pic>
    </p:spTree>
    <p:extLst>
      <p:ext uri="{BB962C8B-B14F-4D97-AF65-F5344CB8AC3E}">
        <p14:creationId xmlns:p14="http://schemas.microsoft.com/office/powerpoint/2010/main" val="107472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Steps to launch the Annual FERPA Training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lstStyle/>
          <a:p>
            <a:r>
              <a:rPr lang="en-US" dirty="0"/>
              <a:t>Our team reached out to ITS to create a course within our LMS that was available to all active employees (staff, faculty, student employees)</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p:txBody>
          <a:bodyPr/>
          <a:lstStyle/>
          <a:p>
            <a:r>
              <a:rPr lang="en-US" dirty="0"/>
              <a:t>Used our existing LMS  </a:t>
            </a:r>
          </a:p>
        </p:txBody>
      </p:sp>
      <p:pic>
        <p:nvPicPr>
          <p:cNvPr id="85" name="Picture Placeholder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a:extLst>
              <a:ext uri="{96DAC541-7B7A-43D3-8B79-37D633B846F1}">
                <asvg:svgBlip xmlns:asvg="http://schemas.microsoft.com/office/drawing/2016/SVG/main" r:embed="rId4"/>
              </a:ext>
            </a:extLst>
          </a:blip>
          <a:srcRect l="-28275" t="-29639" r="-28275" b="-29639"/>
          <a:stretch/>
        </p:blipFill>
        <p:spPr>
          <a:xfrm>
            <a:off x="5756426" y="1935993"/>
            <a:ext cx="1094116" cy="1113108"/>
          </a:xfrm>
        </p:spPr>
      </p:pic>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p:txBody>
          <a:bodyPr/>
          <a:lstStyle/>
          <a:p>
            <a:r>
              <a:rPr lang="en-US" dirty="0"/>
              <a:t>Tied the enrollment of the course to our current HR data in Banner and used that data to auto enroll participants for the training. </a:t>
            </a: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a:xfrm>
            <a:off x="283520" y="5359543"/>
            <a:ext cx="4023360" cy="424732"/>
          </a:xfrm>
        </p:spPr>
        <p:txBody>
          <a:bodyPr/>
          <a:lstStyle/>
          <a:p>
            <a:pPr algn="l"/>
            <a:r>
              <a:rPr lang="en-US" dirty="0"/>
              <a:t>Monitored the Response Rates </a:t>
            </a:r>
          </a:p>
        </p:txBody>
      </p:sp>
      <p:pic>
        <p:nvPicPr>
          <p:cNvPr id="87" name="Picture Placeholder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5">
            <a:extLst>
              <a:ext uri="{96DAC541-7B7A-43D3-8B79-37D633B846F1}">
                <asvg:svgBlip xmlns:asvg="http://schemas.microsoft.com/office/drawing/2016/SVG/main" r:embed="rId6"/>
              </a:ext>
            </a:extLst>
          </a:blip>
          <a:srcRect l="-24968" t="-26383" r="-24968" b="-26383"/>
          <a:stretch/>
        </p:blipFill>
        <p:spPr>
          <a:xfrm>
            <a:off x="3759822" y="5015355"/>
            <a:ext cx="1094116" cy="1113108"/>
          </a:xfrm>
        </p:spPr>
      </p:pic>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34" name="Content Placeholder 33">
            <a:extLst>
              <a:ext uri="{FF2B5EF4-FFF2-40B4-BE49-F238E27FC236}">
                <a16:creationId xmlns:a16="http://schemas.microsoft.com/office/drawing/2014/main" id="{38AA8C13-AFD3-4C46-AEA7-67BEBF73986D}"/>
              </a:ext>
            </a:extLst>
          </p:cNvPr>
          <p:cNvSpPr>
            <a:spLocks noGrp="1"/>
          </p:cNvSpPr>
          <p:nvPr>
            <p:ph sz="quarter" idx="25"/>
          </p:nvPr>
        </p:nvSpPr>
        <p:spPr/>
        <p:txBody>
          <a:bodyPr/>
          <a:lstStyle/>
          <a:p>
            <a:r>
              <a:rPr lang="en-US" dirty="0"/>
              <a:t>Reviewed response rates during two periods in October and March of each year. This helps us ensure that any new employees that joined the institution in those months would have the opportunity for completion. </a:t>
            </a:r>
          </a:p>
        </p:txBody>
      </p:sp>
      <p:sp>
        <p:nvSpPr>
          <p:cNvPr id="4" name="Text Placeholder 3">
            <a:extLst>
              <a:ext uri="{FF2B5EF4-FFF2-40B4-BE49-F238E27FC236}">
                <a16:creationId xmlns:a16="http://schemas.microsoft.com/office/drawing/2014/main" id="{B9105FAE-96F0-43A6-B386-AAE4E62C6E85}"/>
              </a:ext>
            </a:extLst>
          </p:cNvPr>
          <p:cNvSpPr>
            <a:spLocks noGrp="1"/>
          </p:cNvSpPr>
          <p:nvPr>
            <p:ph type="body" sz="quarter" idx="26"/>
          </p:nvPr>
        </p:nvSpPr>
        <p:spPr>
          <a:xfrm>
            <a:off x="937996" y="3714458"/>
            <a:ext cx="2956560" cy="424732"/>
          </a:xfrm>
        </p:spPr>
        <p:txBody>
          <a:bodyPr/>
          <a:lstStyle/>
          <a:p>
            <a:pPr algn="l"/>
            <a:r>
              <a:rPr lang="en-US" dirty="0"/>
              <a:t>Use HR Data to Determine Participants</a:t>
            </a:r>
          </a:p>
        </p:txBody>
      </p:sp>
      <p:pic>
        <p:nvPicPr>
          <p:cNvPr id="89" name="Picture Placeholder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7">
            <a:extLst>
              <a:ext uri="{96DAC541-7B7A-43D3-8B79-37D633B846F1}">
                <asvg:svgBlip xmlns:asvg="http://schemas.microsoft.com/office/drawing/2016/SVG/main" r:embed="rId8"/>
              </a:ext>
            </a:extLst>
          </a:blip>
          <a:srcRect l="-18093" t="-19179" r="-18093" b="-19179"/>
          <a:stretch/>
        </p:blipFill>
        <p:spPr>
          <a:xfrm>
            <a:off x="4724400" y="3505200"/>
            <a:ext cx="1094116" cy="1113108"/>
          </a:xfrm>
        </p:spPr>
      </p:pic>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48640" y="3263024"/>
            <a:ext cx="438912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D210877-354A-400E-B4FF-A1264FC8AB56}"/>
              </a:ext>
              <a:ext uri="{C183D7F6-B498-43B3-948B-1728B52AA6E4}">
                <adec:decorative xmlns:adec="http://schemas.microsoft.com/office/drawing/2017/decorative" val="1"/>
              </a:ext>
            </a:extLst>
          </p:cNvPr>
          <p:cNvCxnSpPr/>
          <p:nvPr/>
        </p:nvCxnSpPr>
        <p:spPr>
          <a:xfrm>
            <a:off x="548640" y="4803978"/>
            <a:ext cx="3200400"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5174C01-CE8F-42DF-9146-4BAD22BE75E6}"/>
              </a:ext>
            </a:extLst>
          </p:cNvPr>
          <p:cNvPicPr>
            <a:picLocks noChangeAspect="1"/>
          </p:cNvPicPr>
          <p:nvPr/>
        </p:nvPicPr>
        <p:blipFill>
          <a:blip r:embed="rId9"/>
          <a:stretch>
            <a:fillRect/>
          </a:stretch>
        </p:blipFill>
        <p:spPr>
          <a:xfrm>
            <a:off x="995341" y="6339839"/>
            <a:ext cx="1829055" cy="381053"/>
          </a:xfrm>
          <a:prstGeom prst="rect">
            <a:avLst/>
          </a:prstGeom>
        </p:spPr>
      </p:pic>
      <p:pic>
        <p:nvPicPr>
          <p:cNvPr id="17" name="Picture 16" descr="https://rmacrao.memberclicks.net/assets/2024%20Conference%20Logo.png">
            <a:extLst>
              <a:ext uri="{FF2B5EF4-FFF2-40B4-BE49-F238E27FC236}">
                <a16:creationId xmlns:a16="http://schemas.microsoft.com/office/drawing/2014/main" id="{BABE29BB-FEED-4061-B462-EB8E1DEEF92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0879137" y="289923"/>
            <a:ext cx="949325" cy="661670"/>
          </a:xfrm>
          <a:prstGeom prst="rect">
            <a:avLst/>
          </a:prstGeom>
          <a:noFill/>
          <a:ln>
            <a:noFill/>
          </a:ln>
        </p:spPr>
      </p:pic>
    </p:spTree>
    <p:extLst>
      <p:ext uri="{BB962C8B-B14F-4D97-AF65-F5344CB8AC3E}">
        <p14:creationId xmlns:p14="http://schemas.microsoft.com/office/powerpoint/2010/main" val="2275175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24509E-BB74-42FE-A9A8-F01572CD040C}"/>
              </a:ext>
            </a:extLst>
          </p:cNvPr>
          <p:cNvSpPr>
            <a:spLocks noGrp="1"/>
          </p:cNvSpPr>
          <p:nvPr>
            <p:ph type="title"/>
          </p:nvPr>
        </p:nvSpPr>
        <p:spPr/>
        <p:txBody>
          <a:bodyPr/>
          <a:lstStyle/>
          <a:p>
            <a:r>
              <a:rPr lang="en-US" dirty="0"/>
              <a:t>Data since the launch</a:t>
            </a:r>
          </a:p>
        </p:txBody>
      </p:sp>
      <p:sp>
        <p:nvSpPr>
          <p:cNvPr id="11" name="Slide Number Placeholder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a:lstStyle/>
          <a:p>
            <a:fld id="{4FAB73BC-B049-4115-A692-8D63A059BFB8}" type="slidenum">
              <a:rPr lang="en-US" smtClean="0"/>
              <a:pPr/>
              <a:t>7</a:t>
            </a:fld>
            <a:endParaRPr lang="en-US" dirty="0"/>
          </a:p>
        </p:txBody>
      </p:sp>
      <p:sp>
        <p:nvSpPr>
          <p:cNvPr id="12" name="Text Placeholder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graphicFrame>
        <p:nvGraphicFramePr>
          <p:cNvPr id="10" name="Table 9">
            <a:extLst>
              <a:ext uri="{FF2B5EF4-FFF2-40B4-BE49-F238E27FC236}">
                <a16:creationId xmlns:a16="http://schemas.microsoft.com/office/drawing/2014/main" id="{8E130FA9-9682-4FC0-84C0-A1E096695F9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4863600"/>
              </p:ext>
            </p:extLst>
          </p:nvPr>
        </p:nvGraphicFramePr>
        <p:xfrm>
          <a:off x="685800" y="1905000"/>
          <a:ext cx="10210800" cy="2560320"/>
        </p:xfrm>
        <a:graphic>
          <a:graphicData uri="http://schemas.openxmlformats.org/drawingml/2006/table">
            <a:tbl>
              <a:tblPr firstRow="1" bandRow="1">
                <a:tableStyleId>{B301B821-A1FF-4177-AEE7-76D212191A09}</a:tableStyleId>
              </a:tblPr>
              <a:tblGrid>
                <a:gridCol w="2042160">
                  <a:extLst>
                    <a:ext uri="{9D8B030D-6E8A-4147-A177-3AD203B41FA5}">
                      <a16:colId xmlns:a16="http://schemas.microsoft.com/office/drawing/2014/main" val="3698606507"/>
                    </a:ext>
                  </a:extLst>
                </a:gridCol>
                <a:gridCol w="2042160">
                  <a:extLst>
                    <a:ext uri="{9D8B030D-6E8A-4147-A177-3AD203B41FA5}">
                      <a16:colId xmlns:a16="http://schemas.microsoft.com/office/drawing/2014/main" val="4203379421"/>
                    </a:ext>
                  </a:extLst>
                </a:gridCol>
                <a:gridCol w="2042160">
                  <a:extLst>
                    <a:ext uri="{9D8B030D-6E8A-4147-A177-3AD203B41FA5}">
                      <a16:colId xmlns:a16="http://schemas.microsoft.com/office/drawing/2014/main" val="1923939207"/>
                    </a:ext>
                  </a:extLst>
                </a:gridCol>
                <a:gridCol w="2042160">
                  <a:extLst>
                    <a:ext uri="{9D8B030D-6E8A-4147-A177-3AD203B41FA5}">
                      <a16:colId xmlns:a16="http://schemas.microsoft.com/office/drawing/2014/main" val="4275484518"/>
                    </a:ext>
                  </a:extLst>
                </a:gridCol>
                <a:gridCol w="2042160">
                  <a:extLst>
                    <a:ext uri="{9D8B030D-6E8A-4147-A177-3AD203B41FA5}">
                      <a16:colId xmlns:a16="http://schemas.microsoft.com/office/drawing/2014/main" val="2834022617"/>
                    </a:ext>
                  </a:extLst>
                </a:gridCol>
              </a:tblGrid>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Academic Year</a:t>
                      </a:r>
                      <a:endParaRPr kumimoji="0" lang="en-GB" sz="1800" b="1" i="0" u="none" strike="noStrike" kern="1200" cap="none" spc="0" normalizeH="0" baseline="0" noProof="0" dirty="0">
                        <a:ln>
                          <a:noFill/>
                        </a:ln>
                        <a:solidFill>
                          <a:schemeClr val="bg1"/>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Total Enrolled</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Completion Rate</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w Cen MT"/>
                          <a:ea typeface="+mn-ea"/>
                          <a:cs typeface="+mn-cs"/>
                        </a:rPr>
                        <a:t>Failure Rate</a:t>
                      </a:r>
                      <a:endParaRPr kumimoji="0" lang="en-GB" sz="1400" b="0" i="0" u="none" strike="noStrike" kern="1200" cap="none" spc="0" normalizeH="0" baseline="0" noProof="0" dirty="0">
                        <a:ln>
                          <a:noFill/>
                        </a:ln>
                        <a:solidFill>
                          <a:schemeClr val="bg1"/>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Tw Cen MT"/>
                          <a:ea typeface="+mn-ea"/>
                          <a:cs typeface="+mn-cs"/>
                        </a:rPr>
                        <a:t>Not Completed</a:t>
                      </a:r>
                    </a:p>
                  </a:txBody>
                  <a:tcPr anchor="ctr"/>
                </a:tc>
                <a:extLst>
                  <a:ext uri="{0D108BD9-81ED-4DB2-BD59-A6C34878D82A}">
                    <a16:rowId xmlns:a16="http://schemas.microsoft.com/office/drawing/2014/main" val="128721535"/>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2022-2023 </a:t>
                      </a:r>
                      <a:endParaRPr kumimoji="0" lang="en-GB" sz="1800" b="1" i="0" u="none" strike="noStrike" kern="1200" cap="none" spc="0" normalizeH="0" baseline="0" noProof="0" dirty="0">
                        <a:ln>
                          <a:noFill/>
                        </a:ln>
                        <a:solidFill>
                          <a:schemeClr val="bg1"/>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993</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65%</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4%</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ea typeface="+mn-ea"/>
                          <a:cs typeface="+mn-cs"/>
                        </a:rPr>
                        <a:t>31%</a:t>
                      </a:r>
                    </a:p>
                  </a:txBody>
                  <a:tcPr anchor="ctr"/>
                </a:tc>
                <a:extLst>
                  <a:ext uri="{0D108BD9-81ED-4DB2-BD59-A6C34878D82A}">
                    <a16:rowId xmlns:a16="http://schemas.microsoft.com/office/drawing/2014/main" val="3690639679"/>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w Cen MT"/>
                          <a:ea typeface="+mn-ea"/>
                          <a:cs typeface="+mn-cs"/>
                        </a:rPr>
                        <a:t>2023-2024</a:t>
                      </a:r>
                      <a:endParaRPr kumimoji="0" lang="en-GB" sz="1800" b="0" i="0" u="none" strike="noStrike" kern="1200" cap="none" spc="0" normalizeH="0" baseline="0" noProof="0" dirty="0">
                        <a:ln>
                          <a:noFill/>
                        </a:ln>
                        <a:solidFill>
                          <a:schemeClr val="tx1"/>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1563</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56%</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2%</a:t>
                      </a:r>
                      <a:endParaRPr kumimoji="0" lang="en-GB" sz="1400" b="0" i="0" u="none" strike="noStrike" kern="1200" cap="none" spc="0" normalizeH="0" baseline="0" noProof="0" dirty="0">
                        <a:ln>
                          <a:noFill/>
                        </a:ln>
                        <a:solidFill>
                          <a:prstClr val="black"/>
                        </a:solidFill>
                        <a:effectLst/>
                        <a:uLnTx/>
                        <a:uFillTx/>
                        <a:latin typeface="Tw Cen M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ea typeface="+mn-ea"/>
                          <a:cs typeface="+mn-cs"/>
                        </a:rPr>
                        <a:t>42%</a:t>
                      </a:r>
                    </a:p>
                  </a:txBody>
                  <a:tcPr anchor="ctr"/>
                </a:tc>
                <a:extLst>
                  <a:ext uri="{0D108BD9-81ED-4DB2-BD59-A6C34878D82A}">
                    <a16:rowId xmlns:a16="http://schemas.microsoft.com/office/drawing/2014/main" val="544187532"/>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Tw Cen MT"/>
                          <a:ea typeface="+mn-ea"/>
                          <a:cs typeface="+mn-cs"/>
                        </a:rPr>
                        <a:t>Average</a:t>
                      </a: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ea typeface="+mn-ea"/>
                          <a:cs typeface="+mn-cs"/>
                        </a:rPr>
                        <a:t>2060</a:t>
                      </a: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ea typeface="+mn-ea"/>
                          <a:cs typeface="+mn-cs"/>
                        </a:rPr>
                        <a:t>58%</a:t>
                      </a: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ea typeface="+mn-ea"/>
                          <a:cs typeface="+mn-cs"/>
                        </a:rPr>
                        <a:t>2%</a:t>
                      </a: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a:ea typeface="+mn-ea"/>
                          <a:cs typeface="+mn-cs"/>
                        </a:rPr>
                        <a:t>40%</a:t>
                      </a:r>
                    </a:p>
                  </a:txBody>
                  <a:tcPr anchor="ctr">
                    <a:solidFill>
                      <a:srgbClr val="FFFF00"/>
                    </a:solidFill>
                  </a:tcPr>
                </a:tc>
                <a:extLst>
                  <a:ext uri="{0D108BD9-81ED-4DB2-BD59-A6C34878D82A}">
                    <a16:rowId xmlns:a16="http://schemas.microsoft.com/office/drawing/2014/main" val="3068150755"/>
                  </a:ext>
                </a:extLst>
              </a:tr>
            </a:tbl>
          </a:graphicData>
        </a:graphic>
      </p:graphicFrame>
      <p:sp>
        <p:nvSpPr>
          <p:cNvPr id="2" name="Rectangle 1">
            <a:extLst>
              <a:ext uri="{FF2B5EF4-FFF2-40B4-BE49-F238E27FC236}">
                <a16:creationId xmlns:a16="http://schemas.microsoft.com/office/drawing/2014/main" id="{B3163141-3C32-4464-A5EC-4F72CEB75CD3}"/>
              </a:ext>
            </a:extLst>
          </p:cNvPr>
          <p:cNvSpPr/>
          <p:nvPr/>
        </p:nvSpPr>
        <p:spPr>
          <a:xfrm>
            <a:off x="684593" y="4523964"/>
            <a:ext cx="6698340" cy="2062103"/>
          </a:xfrm>
          <a:prstGeom prst="rect">
            <a:avLst/>
          </a:prstGeom>
        </p:spPr>
        <p:txBody>
          <a:bodyPr wrap="square">
            <a:spAutoFit/>
          </a:bodyPr>
          <a:lstStyle/>
          <a:p>
            <a:pPr marL="285750" indent="-285750">
              <a:buFont typeface="Arial" panose="020B0604020202020204" pitchFamily="34" charset="0"/>
              <a:buChar char="•"/>
            </a:pPr>
            <a:r>
              <a:rPr lang="en-US" sz="1600" dirty="0"/>
              <a:t>2022-2023 metrics </a:t>
            </a:r>
          </a:p>
          <a:p>
            <a:pPr marL="742950" lvl="1" indent="-285750">
              <a:buFont typeface="Arial" panose="020B0604020202020204" pitchFamily="34" charset="0"/>
              <a:buChar char="•"/>
            </a:pPr>
            <a:r>
              <a:rPr lang="en-US" sz="1600" dirty="0"/>
              <a:t>644 completed/passed (pass rate 70% or higher)</a:t>
            </a:r>
          </a:p>
          <a:p>
            <a:pPr marL="742950" lvl="1" indent="-285750">
              <a:buFont typeface="Arial" panose="020B0604020202020204" pitchFamily="34" charset="0"/>
              <a:buChar char="•"/>
            </a:pPr>
            <a:r>
              <a:rPr lang="en-US" sz="1600" dirty="0"/>
              <a:t>306 not completed </a:t>
            </a:r>
          </a:p>
          <a:p>
            <a:pPr marL="742950" lvl="1" indent="-285750">
              <a:buFont typeface="Arial" panose="020B0604020202020204" pitchFamily="34" charset="0"/>
              <a:buChar char="•"/>
            </a:pPr>
            <a:r>
              <a:rPr lang="en-US" sz="1600" dirty="0"/>
              <a:t>43 failed the online exam with training</a:t>
            </a:r>
          </a:p>
          <a:p>
            <a:pPr marL="285750" indent="-285750">
              <a:buFont typeface="Arial" panose="020B0604020202020204" pitchFamily="34" charset="0"/>
              <a:buChar char="•"/>
            </a:pPr>
            <a:r>
              <a:rPr lang="en-US" sz="1600" dirty="0"/>
              <a:t>2023-2024 metrics</a:t>
            </a:r>
          </a:p>
          <a:p>
            <a:pPr marL="742950" lvl="1" indent="-285750">
              <a:buFont typeface="Arial" panose="020B0604020202020204" pitchFamily="34" charset="0"/>
              <a:buChar char="•"/>
            </a:pPr>
            <a:r>
              <a:rPr lang="en-US" sz="1600" dirty="0"/>
              <a:t>872 completed/passed (pass rate 70% or higher)</a:t>
            </a:r>
          </a:p>
          <a:p>
            <a:pPr marL="742950" lvl="1" indent="-285750">
              <a:buFont typeface="Arial" panose="020B0604020202020204" pitchFamily="34" charset="0"/>
              <a:buChar char="•"/>
            </a:pPr>
            <a:r>
              <a:rPr lang="en-US" sz="1600" dirty="0"/>
              <a:t>662 not completed </a:t>
            </a:r>
          </a:p>
          <a:p>
            <a:pPr marL="742950" lvl="1" indent="-285750">
              <a:buFont typeface="Arial" panose="020B0604020202020204" pitchFamily="34" charset="0"/>
              <a:buChar char="•"/>
            </a:pPr>
            <a:r>
              <a:rPr lang="en-US" sz="1600" dirty="0"/>
              <a:t>29 failed the online exam with training </a:t>
            </a:r>
          </a:p>
        </p:txBody>
      </p:sp>
      <p:pic>
        <p:nvPicPr>
          <p:cNvPr id="7" name="Picture 6">
            <a:extLst>
              <a:ext uri="{FF2B5EF4-FFF2-40B4-BE49-F238E27FC236}">
                <a16:creationId xmlns:a16="http://schemas.microsoft.com/office/drawing/2014/main" id="{FE33CECE-FDB8-41A9-B852-74A0EC090687}"/>
              </a:ext>
            </a:extLst>
          </p:cNvPr>
          <p:cNvPicPr>
            <a:picLocks noChangeAspect="1"/>
          </p:cNvPicPr>
          <p:nvPr/>
        </p:nvPicPr>
        <p:blipFill>
          <a:blip r:embed="rId3"/>
          <a:stretch>
            <a:fillRect/>
          </a:stretch>
        </p:blipFill>
        <p:spPr>
          <a:xfrm>
            <a:off x="9906000" y="6238881"/>
            <a:ext cx="1829055" cy="381053"/>
          </a:xfrm>
          <a:prstGeom prst="rect">
            <a:avLst/>
          </a:prstGeom>
        </p:spPr>
      </p:pic>
      <p:pic>
        <p:nvPicPr>
          <p:cNvPr id="9" name="Picture 8" descr="https://rmacrao.memberclicks.net/assets/2024%20Conference%20Logo.png">
            <a:extLst>
              <a:ext uri="{FF2B5EF4-FFF2-40B4-BE49-F238E27FC236}">
                <a16:creationId xmlns:a16="http://schemas.microsoft.com/office/drawing/2014/main" id="{373AB069-BC8A-49CF-8636-0A908DDE8F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85730" y="328930"/>
            <a:ext cx="949325" cy="661670"/>
          </a:xfrm>
          <a:prstGeom prst="rect">
            <a:avLst/>
          </a:prstGeom>
          <a:noFill/>
          <a:ln>
            <a:noFill/>
          </a:ln>
        </p:spPr>
      </p:pic>
    </p:spTree>
    <p:extLst>
      <p:ext uri="{BB962C8B-B14F-4D97-AF65-F5344CB8AC3E}">
        <p14:creationId xmlns:p14="http://schemas.microsoft.com/office/powerpoint/2010/main" val="196508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Now what? How do we improve the process?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624632" y="1828800"/>
            <a:ext cx="10288693" cy="4572000"/>
          </a:xfrm>
        </p:spPr>
        <p:txBody>
          <a:bodyPr>
            <a:normAutofit/>
          </a:bodyPr>
          <a:lstStyle/>
          <a:p>
            <a:r>
              <a:rPr lang="en-US" sz="2400" dirty="0"/>
              <a:t>We have streamlined the process to close the training at 3 points in the year, October, March and July</a:t>
            </a:r>
          </a:p>
          <a:p>
            <a:r>
              <a:rPr lang="en-US" sz="2400" dirty="0"/>
              <a:t>This gives us ample time to work with Human Resources and respective departments to inform them of the staff/faculty or student employees that still need training completed with a new deadline for completion.</a:t>
            </a:r>
          </a:p>
          <a:p>
            <a:r>
              <a:rPr lang="en-US" sz="2400" dirty="0"/>
              <a:t>Revised our certificates to expire </a:t>
            </a:r>
          </a:p>
          <a:p>
            <a:pPr lvl="1"/>
            <a:r>
              <a:rPr lang="en-US" sz="2400" dirty="0"/>
              <a:t>Each employee after completion of the training will receive</a:t>
            </a:r>
            <a:br>
              <a:rPr lang="en-US" sz="2400" dirty="0"/>
            </a:br>
            <a:r>
              <a:rPr lang="en-US" sz="2400" dirty="0"/>
              <a:t>a training certificate for the academic year to display</a:t>
            </a:r>
            <a:br>
              <a:rPr lang="en-US" sz="2400" dirty="0"/>
            </a:br>
            <a:r>
              <a:rPr lang="en-US" sz="2400" dirty="0"/>
              <a:t>in their office or give to their supervisor for their employee</a:t>
            </a:r>
            <a:br>
              <a:rPr lang="en-US" sz="2400" dirty="0"/>
            </a:br>
            <a:r>
              <a:rPr lang="en-US" sz="2400" dirty="0"/>
              <a:t>file. </a:t>
            </a:r>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8</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11" name="Picture 10">
            <a:extLst>
              <a:ext uri="{FF2B5EF4-FFF2-40B4-BE49-F238E27FC236}">
                <a16:creationId xmlns:a16="http://schemas.microsoft.com/office/drawing/2014/main" id="{11AED7F2-4C5F-4112-B733-D6607185E6A8}"/>
              </a:ext>
            </a:extLst>
          </p:cNvPr>
          <p:cNvPicPr>
            <a:picLocks noChangeAspect="1"/>
          </p:cNvPicPr>
          <p:nvPr/>
        </p:nvPicPr>
        <p:blipFill>
          <a:blip r:embed="rId4"/>
          <a:stretch>
            <a:fillRect/>
          </a:stretch>
        </p:blipFill>
        <p:spPr>
          <a:xfrm>
            <a:off x="762995" y="6340587"/>
            <a:ext cx="1829055" cy="381053"/>
          </a:xfrm>
          <a:prstGeom prst="rect">
            <a:avLst/>
          </a:prstGeom>
        </p:spPr>
      </p:pic>
      <p:pic>
        <p:nvPicPr>
          <p:cNvPr id="14" name="Picture 13" descr="https://rmacrao.memberclicks.net/assets/2024%20Conference%20Logo.png">
            <a:extLst>
              <a:ext uri="{FF2B5EF4-FFF2-40B4-BE49-F238E27FC236}">
                <a16:creationId xmlns:a16="http://schemas.microsoft.com/office/drawing/2014/main" id="{6C1F307B-4209-4AC5-9BCF-97DB03AE4A7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921792" y="457200"/>
            <a:ext cx="949325" cy="661670"/>
          </a:xfrm>
          <a:prstGeom prst="rect">
            <a:avLst/>
          </a:prstGeom>
          <a:noFill/>
          <a:ln>
            <a:noFill/>
          </a:ln>
        </p:spPr>
      </p:pic>
      <p:pic>
        <p:nvPicPr>
          <p:cNvPr id="1026" name="Picture 2" descr="Bridgewater State University Registrar's Office - Do you have questions  about FERPA? https://my.bridgew.edu/departments/Registrar/SitePages/FERPA.aspx  | Facebook">
            <a:extLst>
              <a:ext uri="{FF2B5EF4-FFF2-40B4-BE49-F238E27FC236}">
                <a16:creationId xmlns:a16="http://schemas.microsoft.com/office/drawing/2014/main" id="{C4A61029-E9D3-4D77-B6A0-D4F15C0199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6029" y="4195233"/>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3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FBCF731-478B-42B2-B3C6-ECCC3D68E00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8329286" cy="6858000"/>
          </a:xfrm>
        </p:spPr>
      </p:pic>
      <p:sp>
        <p:nvSpPr>
          <p:cNvPr id="74" name="Text Placeholder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dirty="0"/>
          </a:p>
        </p:txBody>
      </p:sp>
      <p:sp>
        <p:nvSpPr>
          <p:cNvPr id="44" name="Subtitle 43">
            <a:extLst>
              <a:ext uri="{FF2B5EF4-FFF2-40B4-BE49-F238E27FC236}">
                <a16:creationId xmlns:a16="http://schemas.microsoft.com/office/drawing/2014/main" id="{F522C824-2C48-4465-AABE-F46286D9ECD5}"/>
              </a:ext>
            </a:extLst>
          </p:cNvPr>
          <p:cNvSpPr>
            <a:spLocks noGrp="1"/>
          </p:cNvSpPr>
          <p:nvPr>
            <p:ph type="subTitle" idx="1"/>
          </p:nvPr>
        </p:nvSpPr>
        <p:spPr/>
        <p:txBody>
          <a:bodyPr>
            <a:normAutofit/>
          </a:bodyPr>
          <a:lstStyle/>
          <a:p>
            <a:r>
              <a:rPr lang="en-US" sz="2400" dirty="0"/>
              <a:t>Sample Training Certificate that is automatically generated from our SIS after successful completion</a:t>
            </a:r>
          </a:p>
          <a:p>
            <a:endParaRPr lang="en-US" dirty="0"/>
          </a:p>
        </p:txBody>
      </p:sp>
      <p:sp>
        <p:nvSpPr>
          <p:cNvPr id="75" name="Text Placeholder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a:normAutofit fontScale="55000" lnSpcReduction="20000"/>
          </a:bodyPr>
          <a:lstStyle/>
          <a:p>
            <a:endParaRPr lang="en-US" dirty="0"/>
          </a:p>
        </p:txBody>
      </p:sp>
      <p:sp>
        <p:nvSpPr>
          <p:cNvPr id="76" name="Text Placeholder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a:normAutofit fontScale="55000" lnSpcReduction="20000"/>
          </a:bodyPr>
          <a:lstStyle/>
          <a:p>
            <a:endParaRPr lang="en-US" dirty="0"/>
          </a:p>
        </p:txBody>
      </p:sp>
      <p:pic>
        <p:nvPicPr>
          <p:cNvPr id="9" name="Picture 8">
            <a:extLst>
              <a:ext uri="{FF2B5EF4-FFF2-40B4-BE49-F238E27FC236}">
                <a16:creationId xmlns:a16="http://schemas.microsoft.com/office/drawing/2014/main" id="{6CF76C3F-9E15-4858-8363-EA852F1790B0}"/>
              </a:ext>
            </a:extLst>
          </p:cNvPr>
          <p:cNvPicPr>
            <a:picLocks noChangeAspect="1"/>
          </p:cNvPicPr>
          <p:nvPr/>
        </p:nvPicPr>
        <p:blipFill>
          <a:blip r:embed="rId4"/>
          <a:stretch>
            <a:fillRect/>
          </a:stretch>
        </p:blipFill>
        <p:spPr>
          <a:xfrm>
            <a:off x="2400172" y="6248400"/>
            <a:ext cx="1829055" cy="381053"/>
          </a:xfrm>
          <a:prstGeom prst="rect">
            <a:avLst/>
          </a:prstGeom>
        </p:spPr>
      </p:pic>
      <p:pic>
        <p:nvPicPr>
          <p:cNvPr id="2" name="Picture 1">
            <a:extLst>
              <a:ext uri="{FF2B5EF4-FFF2-40B4-BE49-F238E27FC236}">
                <a16:creationId xmlns:a16="http://schemas.microsoft.com/office/drawing/2014/main" id="{6CAD5600-B3FF-4813-ADC3-F88856C0F993}"/>
              </a:ext>
            </a:extLst>
          </p:cNvPr>
          <p:cNvPicPr>
            <a:picLocks noChangeAspect="1"/>
          </p:cNvPicPr>
          <p:nvPr/>
        </p:nvPicPr>
        <p:blipFill rotWithShape="1">
          <a:blip r:embed="rId5"/>
          <a:srcRect l="6250" t="8139" r="6250"/>
          <a:stretch/>
        </p:blipFill>
        <p:spPr>
          <a:xfrm>
            <a:off x="1219200" y="2370817"/>
            <a:ext cx="4191000" cy="2364922"/>
          </a:xfrm>
          <a:prstGeom prst="rect">
            <a:avLst/>
          </a:prstGeom>
        </p:spPr>
      </p:pic>
      <p:pic>
        <p:nvPicPr>
          <p:cNvPr id="10" name="Picture 9" descr="https://rmacrao.memberclicks.net/assets/2024%20Conference%20Logo.png">
            <a:extLst>
              <a:ext uri="{FF2B5EF4-FFF2-40B4-BE49-F238E27FC236}">
                <a16:creationId xmlns:a16="http://schemas.microsoft.com/office/drawing/2014/main" id="{8AA59EA6-A1B7-460A-9E87-883C0590703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934700" y="278765"/>
            <a:ext cx="949325" cy="661670"/>
          </a:xfrm>
          <a:prstGeom prst="rect">
            <a:avLst/>
          </a:prstGeom>
          <a:noFill/>
          <a:ln>
            <a:noFill/>
          </a:ln>
        </p:spPr>
      </p:pic>
    </p:spTree>
    <p:extLst>
      <p:ext uri="{BB962C8B-B14F-4D97-AF65-F5344CB8AC3E}">
        <p14:creationId xmlns:p14="http://schemas.microsoft.com/office/powerpoint/2010/main" val="1670143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C270EAD7CF014FB75F4C0684DF34D0" ma:contentTypeVersion="18" ma:contentTypeDescription="Create a new document." ma:contentTypeScope="" ma:versionID="fdd14580f61b0fcb6ae5b64c7994ad87">
  <xsd:schema xmlns:xsd="http://www.w3.org/2001/XMLSchema" xmlns:xs="http://www.w3.org/2001/XMLSchema" xmlns:p="http://schemas.microsoft.com/office/2006/metadata/properties" xmlns:ns3="2c334bbe-faf2-4118-8392-a69f4a2b09e4" xmlns:ns4="c93ad572-377c-4c27-bb76-11932b96f49e" targetNamespace="http://schemas.microsoft.com/office/2006/metadata/properties" ma:root="true" ma:fieldsID="209e7680dff3d43749b85f182740f61b" ns3:_="" ns4:_="">
    <xsd:import namespace="2c334bbe-faf2-4118-8392-a69f4a2b09e4"/>
    <xsd:import namespace="c93ad572-377c-4c27-bb76-11932b96f49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34bbe-faf2-4118-8392-a69f4a2b0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ad572-377c-4c27-bb76-11932b96f4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c334bbe-faf2-4118-8392-a69f4a2b09e4" xsi:nil="true"/>
    <_activity xmlns="2c334bbe-faf2-4118-8392-a69f4a2b09e4" xsi:nil="true"/>
  </documentManagement>
</p:properties>
</file>

<file path=customXml/itemProps1.xml><?xml version="1.0" encoding="utf-8"?>
<ds:datastoreItem xmlns:ds="http://schemas.openxmlformats.org/officeDocument/2006/customXml" ds:itemID="{5D098E90-AB23-4C6E-B3C3-5CEE5C130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34bbe-faf2-4118-8392-a69f4a2b09e4"/>
    <ds:schemaRef ds:uri="c93ad572-377c-4c27-bb76-11932b96f4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6A86D9CC-0D9D-4BFE-B3F3-26F480BF8C8A}">
  <ds:schemaRefs>
    <ds:schemaRef ds:uri="http://purl.org/dc/dcmitype/"/>
    <ds:schemaRef ds:uri="2c334bbe-faf2-4118-8392-a69f4a2b09e4"/>
    <ds:schemaRef ds:uri="http://schemas.microsoft.com/office/2006/metadata/properties"/>
    <ds:schemaRef ds:uri="http://schemas.openxmlformats.org/package/2006/metadata/core-properties"/>
    <ds:schemaRef ds:uri="c93ad572-377c-4c27-bb76-11932b96f49e"/>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0</TotalTime>
  <Words>623</Words>
  <Application>Microsoft Office PowerPoint</Application>
  <PresentationFormat>Widescreen</PresentationFormat>
  <Paragraphs>85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Tw Cen MT</vt:lpstr>
      <vt:lpstr>Tw Cen MT Condensed</vt:lpstr>
      <vt:lpstr>Wingdings 3</vt:lpstr>
      <vt:lpstr>ModernClassicBlock-3</vt:lpstr>
      <vt:lpstr>The adventure in launching an asynchronous online FERPA Training for your campus </vt:lpstr>
      <vt:lpstr>FERPA training campus wide is the Best part of annual ferpa compliance </vt:lpstr>
      <vt:lpstr>PowerPoint Presentation</vt:lpstr>
      <vt:lpstr>The adventure at NMHU </vt:lpstr>
      <vt:lpstr>Asynchronous online FERPA Training at NMHU </vt:lpstr>
      <vt:lpstr>Steps to launch the Annual FERPA Training  </vt:lpstr>
      <vt:lpstr>Data since the launch</vt:lpstr>
      <vt:lpstr>Now what? How do we improve the process? </vt:lpstr>
      <vt:lpstr>PowerPoint Presentation</vt:lpstr>
      <vt:lpstr>It’s Not perfect but we continue to improve</vt:lpstr>
      <vt:lpstr>Questions!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2024-07-08T18:30:07Z</dcterms:created>
  <dcterms:modified xsi:type="dcterms:W3CDTF">2024-07-08T21:51:00Z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0x010100EAC270EAD7CF014FB75F4C0684DF34D0</vt:lpwstr>
  </property>
</Properties>
</file>